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4" r:id="rId1"/>
  </p:sldMasterIdLst>
  <p:notesMasterIdLst>
    <p:notesMasterId r:id="rId46"/>
  </p:notesMasterIdLst>
  <p:handoutMasterIdLst>
    <p:handoutMasterId r:id="rId47"/>
  </p:handoutMasterIdLst>
  <p:sldIdLst>
    <p:sldId id="274" r:id="rId2"/>
    <p:sldId id="1262" r:id="rId3"/>
    <p:sldId id="1197" r:id="rId4"/>
    <p:sldId id="1200" r:id="rId5"/>
    <p:sldId id="1251" r:id="rId6"/>
    <p:sldId id="1261" r:id="rId7"/>
    <p:sldId id="1252" r:id="rId8"/>
    <p:sldId id="1199" r:id="rId9"/>
    <p:sldId id="320" r:id="rId10"/>
    <p:sldId id="322" r:id="rId11"/>
    <p:sldId id="330" r:id="rId12"/>
    <p:sldId id="331" r:id="rId13"/>
    <p:sldId id="412" r:id="rId14"/>
    <p:sldId id="1198" r:id="rId15"/>
    <p:sldId id="1253" r:id="rId16"/>
    <p:sldId id="1258" r:id="rId17"/>
    <p:sldId id="1254" r:id="rId18"/>
    <p:sldId id="1255" r:id="rId19"/>
    <p:sldId id="1256" r:id="rId20"/>
    <p:sldId id="1257" r:id="rId21"/>
    <p:sldId id="1260" r:id="rId22"/>
    <p:sldId id="1263" r:id="rId23"/>
    <p:sldId id="1264" r:id="rId24"/>
    <p:sldId id="1265" r:id="rId25"/>
    <p:sldId id="1266" r:id="rId26"/>
    <p:sldId id="1267" r:id="rId27"/>
    <p:sldId id="1268" r:id="rId28"/>
    <p:sldId id="1269" r:id="rId29"/>
    <p:sldId id="256" r:id="rId30"/>
    <p:sldId id="267" r:id="rId31"/>
    <p:sldId id="268" r:id="rId32"/>
    <p:sldId id="269" r:id="rId33"/>
    <p:sldId id="270" r:id="rId34"/>
    <p:sldId id="271" r:id="rId35"/>
    <p:sldId id="266" r:id="rId36"/>
    <p:sldId id="265" r:id="rId37"/>
    <p:sldId id="257" r:id="rId38"/>
    <p:sldId id="261" r:id="rId39"/>
    <p:sldId id="262" r:id="rId40"/>
    <p:sldId id="258" r:id="rId41"/>
    <p:sldId id="260" r:id="rId42"/>
    <p:sldId id="263" r:id="rId43"/>
    <p:sldId id="264" r:id="rId44"/>
    <p:sldId id="273" r:id="rId45"/>
  </p:sldIdLst>
  <p:sldSz cx="9144000" cy="6858000" type="screen4x3"/>
  <p:notesSz cx="6904038" cy="9220200"/>
  <p:defaultTextStyle>
    <a:defPPr>
      <a:defRPr lang="en-US"/>
    </a:defPPr>
    <a:lvl1pPr algn="l" rtl="0" fontAlgn="base">
      <a:spcBef>
        <a:spcPct val="0"/>
      </a:spcBef>
      <a:spcAft>
        <a:spcPct val="0"/>
      </a:spcAft>
      <a:defRPr sz="1000" b="1" kern="1200">
        <a:solidFill>
          <a:schemeClr val="tx1"/>
        </a:solidFill>
        <a:latin typeface="CG Times"/>
        <a:ea typeface="MS PGothic" pitchFamily="34" charset="-128"/>
        <a:cs typeface="+mn-cs"/>
      </a:defRPr>
    </a:lvl1pPr>
    <a:lvl2pPr marL="457200" algn="l" rtl="0" fontAlgn="base">
      <a:spcBef>
        <a:spcPct val="0"/>
      </a:spcBef>
      <a:spcAft>
        <a:spcPct val="0"/>
      </a:spcAft>
      <a:defRPr sz="1000" b="1" kern="1200">
        <a:solidFill>
          <a:schemeClr val="tx1"/>
        </a:solidFill>
        <a:latin typeface="CG Times"/>
        <a:ea typeface="MS PGothic" pitchFamily="34" charset="-128"/>
        <a:cs typeface="+mn-cs"/>
      </a:defRPr>
    </a:lvl2pPr>
    <a:lvl3pPr marL="914400" algn="l" rtl="0" fontAlgn="base">
      <a:spcBef>
        <a:spcPct val="0"/>
      </a:spcBef>
      <a:spcAft>
        <a:spcPct val="0"/>
      </a:spcAft>
      <a:defRPr sz="1000" b="1" kern="1200">
        <a:solidFill>
          <a:schemeClr val="tx1"/>
        </a:solidFill>
        <a:latin typeface="CG Times"/>
        <a:ea typeface="MS PGothic" pitchFamily="34" charset="-128"/>
        <a:cs typeface="+mn-cs"/>
      </a:defRPr>
    </a:lvl3pPr>
    <a:lvl4pPr marL="1371600" algn="l" rtl="0" fontAlgn="base">
      <a:spcBef>
        <a:spcPct val="0"/>
      </a:spcBef>
      <a:spcAft>
        <a:spcPct val="0"/>
      </a:spcAft>
      <a:defRPr sz="1000" b="1" kern="1200">
        <a:solidFill>
          <a:schemeClr val="tx1"/>
        </a:solidFill>
        <a:latin typeface="CG Times"/>
        <a:ea typeface="MS PGothic" pitchFamily="34" charset="-128"/>
        <a:cs typeface="+mn-cs"/>
      </a:defRPr>
    </a:lvl4pPr>
    <a:lvl5pPr marL="1828800" algn="l" rtl="0" fontAlgn="base">
      <a:spcBef>
        <a:spcPct val="0"/>
      </a:spcBef>
      <a:spcAft>
        <a:spcPct val="0"/>
      </a:spcAft>
      <a:defRPr sz="1000" b="1" kern="1200">
        <a:solidFill>
          <a:schemeClr val="tx1"/>
        </a:solidFill>
        <a:latin typeface="CG Times"/>
        <a:ea typeface="MS PGothic" pitchFamily="34" charset="-128"/>
        <a:cs typeface="+mn-cs"/>
      </a:defRPr>
    </a:lvl5pPr>
    <a:lvl6pPr marL="2286000" algn="l" defTabSz="914400" rtl="0" eaLnBrk="1" latinLnBrk="0" hangingPunct="1">
      <a:defRPr sz="1000" b="1" kern="1200">
        <a:solidFill>
          <a:schemeClr val="tx1"/>
        </a:solidFill>
        <a:latin typeface="CG Times"/>
        <a:ea typeface="MS PGothic" pitchFamily="34" charset="-128"/>
        <a:cs typeface="+mn-cs"/>
      </a:defRPr>
    </a:lvl6pPr>
    <a:lvl7pPr marL="2743200" algn="l" defTabSz="914400" rtl="0" eaLnBrk="1" latinLnBrk="0" hangingPunct="1">
      <a:defRPr sz="1000" b="1" kern="1200">
        <a:solidFill>
          <a:schemeClr val="tx1"/>
        </a:solidFill>
        <a:latin typeface="CG Times"/>
        <a:ea typeface="MS PGothic" pitchFamily="34" charset="-128"/>
        <a:cs typeface="+mn-cs"/>
      </a:defRPr>
    </a:lvl7pPr>
    <a:lvl8pPr marL="3200400" algn="l" defTabSz="914400" rtl="0" eaLnBrk="1" latinLnBrk="0" hangingPunct="1">
      <a:defRPr sz="1000" b="1" kern="1200">
        <a:solidFill>
          <a:schemeClr val="tx1"/>
        </a:solidFill>
        <a:latin typeface="CG Times"/>
        <a:ea typeface="MS PGothic" pitchFamily="34" charset="-128"/>
        <a:cs typeface="+mn-cs"/>
      </a:defRPr>
    </a:lvl8pPr>
    <a:lvl9pPr marL="3657600" algn="l" defTabSz="914400" rtl="0" eaLnBrk="1" latinLnBrk="0" hangingPunct="1">
      <a:defRPr sz="1000" b="1" kern="1200">
        <a:solidFill>
          <a:schemeClr val="tx1"/>
        </a:solidFill>
        <a:latin typeface="CG Times"/>
        <a:ea typeface="MS PGothic" pitchFamily="34" charset="-128"/>
        <a:cs typeface="+mn-cs"/>
      </a:defRPr>
    </a:lvl9pPr>
  </p:defaultTextStyle>
  <p:extLst>
    <p:ext uri="{EFAFB233-063F-42B5-8137-9DF3F51BA10A}">
      <p15:sldGuideLst xmlns:p15="http://schemas.microsoft.com/office/powerpoint/2012/main">
        <p15:guide id="1" orient="horz" pos="2112">
          <p15:clr>
            <a:srgbClr val="A4A3A4"/>
          </p15:clr>
        </p15:guide>
        <p15:guide id="2" orient="horz" pos="1488">
          <p15:clr>
            <a:srgbClr val="A4A3A4"/>
          </p15:clr>
        </p15:guide>
        <p15:guide id="3" orient="horz" pos="2736">
          <p15:clr>
            <a:srgbClr val="A4A3A4"/>
          </p15:clr>
        </p15:guide>
        <p15:guide id="4" pos="2880">
          <p15:clr>
            <a:srgbClr val="A4A3A4"/>
          </p15:clr>
        </p15:guide>
        <p15:guide id="5" pos="2160">
          <p15:clr>
            <a:srgbClr val="A4A3A4"/>
          </p15:clr>
        </p15:guide>
        <p15:guide id="6" pos="360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a:srgbClr val="FF2600"/>
    <a:srgbClr val="E7F0F7"/>
    <a:srgbClr val="FFFFFF"/>
    <a:srgbClr val="FF0000"/>
    <a:srgbClr val="082E5C"/>
    <a:srgbClr val="FFFF99"/>
    <a:srgbClr val="0373AF"/>
    <a:srgbClr val="B6D1E6"/>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3"/>
    <p:restoredTop sz="79422" autoAdjust="0"/>
  </p:normalViewPr>
  <p:slideViewPr>
    <p:cSldViewPr showGuides="1">
      <p:cViewPr varScale="1">
        <p:scale>
          <a:sx n="76" d="100"/>
          <a:sy n="76" d="100"/>
        </p:scale>
        <p:origin x="1192" y="192"/>
      </p:cViewPr>
      <p:guideLst>
        <p:guide orient="horz" pos="2112"/>
        <p:guide orient="horz" pos="1488"/>
        <p:guide orient="horz" pos="2736"/>
        <p:guide pos="2880"/>
        <p:guide pos="2160"/>
        <p:guide pos="36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66" d="100"/>
          <a:sy n="66" d="100"/>
        </p:scale>
        <p:origin x="0" y="0"/>
      </p:cViewPr>
      <p:guideLst/>
    </p:cSldViewPr>
  </p:notesViewPr>
  <p:gridSpacing cx="76330" cy="7633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1BFCA7-B818-A144-82CE-F2B3383F7CDD}" type="doc">
      <dgm:prSet loTypeId="urn:microsoft.com/office/officeart/2005/8/layout/process1" loCatId="" qsTypeId="urn:microsoft.com/office/officeart/2005/8/quickstyle/simple1" qsCatId="simple" csTypeId="urn:microsoft.com/office/officeart/2005/8/colors/accent1_2" csCatId="accent1" phldr="1"/>
      <dgm:spPr/>
    </dgm:pt>
    <dgm:pt modelId="{D9B3198A-CC1F-914F-9C20-A4FF649A45F8}">
      <dgm:prSet phldrT="[Text]"/>
      <dgm:spPr/>
      <dgm:t>
        <a:bodyPr/>
        <a:lstStyle/>
        <a:p>
          <a:r>
            <a:rPr lang="en-US" dirty="0"/>
            <a:t>Application Package definition</a:t>
          </a:r>
        </a:p>
      </dgm:t>
    </dgm:pt>
    <dgm:pt modelId="{C90300ED-272A-6142-94B1-7C33C8CDEF91}" type="parTrans" cxnId="{78685E8D-811E-C040-AA8D-D4F3A0B74F33}">
      <dgm:prSet/>
      <dgm:spPr/>
      <dgm:t>
        <a:bodyPr/>
        <a:lstStyle/>
        <a:p>
          <a:endParaRPr lang="en-US"/>
        </a:p>
      </dgm:t>
    </dgm:pt>
    <dgm:pt modelId="{3ACEF09F-B63E-F94B-9514-0CF9B05C7EB4}" type="sibTrans" cxnId="{78685E8D-811E-C040-AA8D-D4F3A0B74F33}">
      <dgm:prSet/>
      <dgm:spPr/>
      <dgm:t>
        <a:bodyPr/>
        <a:lstStyle/>
        <a:p>
          <a:endParaRPr lang="en-US"/>
        </a:p>
      </dgm:t>
    </dgm:pt>
    <dgm:pt modelId="{DF896C84-CC9E-D743-A714-3A43BA68E14A}">
      <dgm:prSet phldrT="[Text]"/>
      <dgm:spPr/>
      <dgm:t>
        <a:bodyPr/>
        <a:lstStyle/>
        <a:p>
          <a:r>
            <a:rPr lang="en-US" dirty="0"/>
            <a:t>Setup of an ADES (WPS 2.0)</a:t>
          </a:r>
        </a:p>
      </dgm:t>
    </dgm:pt>
    <dgm:pt modelId="{FCC98D50-52D5-A047-B503-B6AE35B406C8}" type="parTrans" cxnId="{8E36EB66-5CAC-FE41-859E-FA4797023B64}">
      <dgm:prSet/>
      <dgm:spPr/>
      <dgm:t>
        <a:bodyPr/>
        <a:lstStyle/>
        <a:p>
          <a:endParaRPr lang="en-US"/>
        </a:p>
      </dgm:t>
    </dgm:pt>
    <dgm:pt modelId="{48143689-0930-164F-925E-3EBE0E00DD66}" type="sibTrans" cxnId="{8E36EB66-5CAC-FE41-859E-FA4797023B64}">
      <dgm:prSet/>
      <dgm:spPr/>
      <dgm:t>
        <a:bodyPr/>
        <a:lstStyle/>
        <a:p>
          <a:endParaRPr lang="en-US"/>
        </a:p>
      </dgm:t>
    </dgm:pt>
    <dgm:pt modelId="{35C78AAE-404D-4447-9C01-5D579800ED1A}">
      <dgm:prSet phldrT="[Text]"/>
      <dgm:spPr/>
      <dgm:t>
        <a:bodyPr/>
        <a:lstStyle/>
        <a:p>
          <a:r>
            <a:rPr lang="en-US" dirty="0"/>
            <a:t>Process deployment &amp; execution on clouds</a:t>
          </a:r>
        </a:p>
      </dgm:t>
    </dgm:pt>
    <dgm:pt modelId="{D1EBEF33-D83B-7148-A84D-7D6E0D9518C1}" type="parTrans" cxnId="{19D8BA6E-3881-6D42-9646-176E14733A96}">
      <dgm:prSet/>
      <dgm:spPr/>
      <dgm:t>
        <a:bodyPr/>
        <a:lstStyle/>
        <a:p>
          <a:endParaRPr lang="en-US"/>
        </a:p>
      </dgm:t>
    </dgm:pt>
    <dgm:pt modelId="{3E9AACB6-43D8-5A49-B3ED-E8F8001D2E15}" type="sibTrans" cxnId="{19D8BA6E-3881-6D42-9646-176E14733A96}">
      <dgm:prSet/>
      <dgm:spPr/>
      <dgm:t>
        <a:bodyPr/>
        <a:lstStyle/>
        <a:p>
          <a:endParaRPr lang="en-US"/>
        </a:p>
      </dgm:t>
    </dgm:pt>
    <dgm:pt modelId="{C99DB98A-7A5B-6A4B-8C36-B2E3822D580F}" type="pres">
      <dgm:prSet presAssocID="{881BFCA7-B818-A144-82CE-F2B3383F7CDD}" presName="Name0" presStyleCnt="0">
        <dgm:presLayoutVars>
          <dgm:dir/>
          <dgm:resizeHandles val="exact"/>
        </dgm:presLayoutVars>
      </dgm:prSet>
      <dgm:spPr/>
    </dgm:pt>
    <dgm:pt modelId="{3697A93A-E627-D14A-8091-59D4075A460A}" type="pres">
      <dgm:prSet presAssocID="{D9B3198A-CC1F-914F-9C20-A4FF649A45F8}" presName="node" presStyleLbl="node1" presStyleIdx="0" presStyleCnt="3">
        <dgm:presLayoutVars>
          <dgm:bulletEnabled val="1"/>
        </dgm:presLayoutVars>
      </dgm:prSet>
      <dgm:spPr/>
    </dgm:pt>
    <dgm:pt modelId="{8B147028-FEFA-3F4E-802B-BF907F0D9379}" type="pres">
      <dgm:prSet presAssocID="{3ACEF09F-B63E-F94B-9514-0CF9B05C7EB4}" presName="sibTrans" presStyleLbl="sibTrans2D1" presStyleIdx="0" presStyleCnt="2"/>
      <dgm:spPr/>
    </dgm:pt>
    <dgm:pt modelId="{B82BEB1F-F83C-964B-B5CF-1C1C10E1BF61}" type="pres">
      <dgm:prSet presAssocID="{3ACEF09F-B63E-F94B-9514-0CF9B05C7EB4}" presName="connectorText" presStyleLbl="sibTrans2D1" presStyleIdx="0" presStyleCnt="2"/>
      <dgm:spPr/>
    </dgm:pt>
    <dgm:pt modelId="{54EFD80B-6009-BA4B-8C84-66F8248AFAA3}" type="pres">
      <dgm:prSet presAssocID="{DF896C84-CC9E-D743-A714-3A43BA68E14A}" presName="node" presStyleLbl="node1" presStyleIdx="1" presStyleCnt="3">
        <dgm:presLayoutVars>
          <dgm:bulletEnabled val="1"/>
        </dgm:presLayoutVars>
      </dgm:prSet>
      <dgm:spPr/>
    </dgm:pt>
    <dgm:pt modelId="{B13EA83F-DEC1-B349-A19E-D0C25CB3B3A8}" type="pres">
      <dgm:prSet presAssocID="{48143689-0930-164F-925E-3EBE0E00DD66}" presName="sibTrans" presStyleLbl="sibTrans2D1" presStyleIdx="1" presStyleCnt="2"/>
      <dgm:spPr/>
    </dgm:pt>
    <dgm:pt modelId="{4066096A-DA5B-D444-A2E7-928565BC0738}" type="pres">
      <dgm:prSet presAssocID="{48143689-0930-164F-925E-3EBE0E00DD66}" presName="connectorText" presStyleLbl="sibTrans2D1" presStyleIdx="1" presStyleCnt="2"/>
      <dgm:spPr/>
    </dgm:pt>
    <dgm:pt modelId="{8E2DDD45-2CFF-2843-9FBB-328F8F85B631}" type="pres">
      <dgm:prSet presAssocID="{35C78AAE-404D-4447-9C01-5D579800ED1A}" presName="node" presStyleLbl="node1" presStyleIdx="2" presStyleCnt="3">
        <dgm:presLayoutVars>
          <dgm:bulletEnabled val="1"/>
        </dgm:presLayoutVars>
      </dgm:prSet>
      <dgm:spPr/>
    </dgm:pt>
  </dgm:ptLst>
  <dgm:cxnLst>
    <dgm:cxn modelId="{9FDA7204-23DB-2046-B038-A5E1A49298DD}" type="presOf" srcId="{DF896C84-CC9E-D743-A714-3A43BA68E14A}" destId="{54EFD80B-6009-BA4B-8C84-66F8248AFAA3}" srcOrd="0" destOrd="0" presId="urn:microsoft.com/office/officeart/2005/8/layout/process1"/>
    <dgm:cxn modelId="{72D6DE0F-9CB9-2641-9274-750DD80DEAFD}" type="presOf" srcId="{48143689-0930-164F-925E-3EBE0E00DD66}" destId="{B13EA83F-DEC1-B349-A19E-D0C25CB3B3A8}" srcOrd="0" destOrd="0" presId="urn:microsoft.com/office/officeart/2005/8/layout/process1"/>
    <dgm:cxn modelId="{C5DF5E43-9DF8-BD44-805A-D9CB94FE1FC5}" type="presOf" srcId="{35C78AAE-404D-4447-9C01-5D579800ED1A}" destId="{8E2DDD45-2CFF-2843-9FBB-328F8F85B631}" srcOrd="0" destOrd="0" presId="urn:microsoft.com/office/officeart/2005/8/layout/process1"/>
    <dgm:cxn modelId="{B9F65665-41B5-B64E-9183-A2429FFA8F0A}" type="presOf" srcId="{3ACEF09F-B63E-F94B-9514-0CF9B05C7EB4}" destId="{8B147028-FEFA-3F4E-802B-BF907F0D9379}" srcOrd="0" destOrd="0" presId="urn:microsoft.com/office/officeart/2005/8/layout/process1"/>
    <dgm:cxn modelId="{8E36EB66-5CAC-FE41-859E-FA4797023B64}" srcId="{881BFCA7-B818-A144-82CE-F2B3383F7CDD}" destId="{DF896C84-CC9E-D743-A714-3A43BA68E14A}" srcOrd="1" destOrd="0" parTransId="{FCC98D50-52D5-A047-B503-B6AE35B406C8}" sibTransId="{48143689-0930-164F-925E-3EBE0E00DD66}"/>
    <dgm:cxn modelId="{19D8BA6E-3881-6D42-9646-176E14733A96}" srcId="{881BFCA7-B818-A144-82CE-F2B3383F7CDD}" destId="{35C78AAE-404D-4447-9C01-5D579800ED1A}" srcOrd="2" destOrd="0" parTransId="{D1EBEF33-D83B-7148-A84D-7D6E0D9518C1}" sibTransId="{3E9AACB6-43D8-5A49-B3ED-E8F8001D2E15}"/>
    <dgm:cxn modelId="{4FF29087-422B-364E-9FB7-947097498862}" type="presOf" srcId="{3ACEF09F-B63E-F94B-9514-0CF9B05C7EB4}" destId="{B82BEB1F-F83C-964B-B5CF-1C1C10E1BF61}" srcOrd="1" destOrd="0" presId="urn:microsoft.com/office/officeart/2005/8/layout/process1"/>
    <dgm:cxn modelId="{78685E8D-811E-C040-AA8D-D4F3A0B74F33}" srcId="{881BFCA7-B818-A144-82CE-F2B3383F7CDD}" destId="{D9B3198A-CC1F-914F-9C20-A4FF649A45F8}" srcOrd="0" destOrd="0" parTransId="{C90300ED-272A-6142-94B1-7C33C8CDEF91}" sibTransId="{3ACEF09F-B63E-F94B-9514-0CF9B05C7EB4}"/>
    <dgm:cxn modelId="{8831DA96-4E27-5B43-8105-85198438D5D1}" type="presOf" srcId="{881BFCA7-B818-A144-82CE-F2B3383F7CDD}" destId="{C99DB98A-7A5B-6A4B-8C36-B2E3822D580F}" srcOrd="0" destOrd="0" presId="urn:microsoft.com/office/officeart/2005/8/layout/process1"/>
    <dgm:cxn modelId="{9302BBF6-74C2-4B47-9BB0-5DC8329028A2}" type="presOf" srcId="{48143689-0930-164F-925E-3EBE0E00DD66}" destId="{4066096A-DA5B-D444-A2E7-928565BC0738}" srcOrd="1" destOrd="0" presId="urn:microsoft.com/office/officeart/2005/8/layout/process1"/>
    <dgm:cxn modelId="{FF5C86FF-52D4-1846-B8BC-F53FBB030DE7}" type="presOf" srcId="{D9B3198A-CC1F-914F-9C20-A4FF649A45F8}" destId="{3697A93A-E627-D14A-8091-59D4075A460A}" srcOrd="0" destOrd="0" presId="urn:microsoft.com/office/officeart/2005/8/layout/process1"/>
    <dgm:cxn modelId="{A20250E2-BC22-644F-A088-E3751F6ECF2A}" type="presParOf" srcId="{C99DB98A-7A5B-6A4B-8C36-B2E3822D580F}" destId="{3697A93A-E627-D14A-8091-59D4075A460A}" srcOrd="0" destOrd="0" presId="urn:microsoft.com/office/officeart/2005/8/layout/process1"/>
    <dgm:cxn modelId="{18E883A5-0201-4A41-9CF3-6B8F8AC0AD6F}" type="presParOf" srcId="{C99DB98A-7A5B-6A4B-8C36-B2E3822D580F}" destId="{8B147028-FEFA-3F4E-802B-BF907F0D9379}" srcOrd="1" destOrd="0" presId="urn:microsoft.com/office/officeart/2005/8/layout/process1"/>
    <dgm:cxn modelId="{08753973-835A-6D4C-91C8-2C17C3F3B99B}" type="presParOf" srcId="{8B147028-FEFA-3F4E-802B-BF907F0D9379}" destId="{B82BEB1F-F83C-964B-B5CF-1C1C10E1BF61}" srcOrd="0" destOrd="0" presId="urn:microsoft.com/office/officeart/2005/8/layout/process1"/>
    <dgm:cxn modelId="{E016D2C3-F6F2-1D4E-B054-52248C265EFA}" type="presParOf" srcId="{C99DB98A-7A5B-6A4B-8C36-B2E3822D580F}" destId="{54EFD80B-6009-BA4B-8C84-66F8248AFAA3}" srcOrd="2" destOrd="0" presId="urn:microsoft.com/office/officeart/2005/8/layout/process1"/>
    <dgm:cxn modelId="{949F87F3-CDF8-4C43-9C4E-19893E9C331E}" type="presParOf" srcId="{C99DB98A-7A5B-6A4B-8C36-B2E3822D580F}" destId="{B13EA83F-DEC1-B349-A19E-D0C25CB3B3A8}" srcOrd="3" destOrd="0" presId="urn:microsoft.com/office/officeart/2005/8/layout/process1"/>
    <dgm:cxn modelId="{F76F4588-A25B-F74A-821C-CCC85E070B5E}" type="presParOf" srcId="{B13EA83F-DEC1-B349-A19E-D0C25CB3B3A8}" destId="{4066096A-DA5B-D444-A2E7-928565BC0738}" srcOrd="0" destOrd="0" presId="urn:microsoft.com/office/officeart/2005/8/layout/process1"/>
    <dgm:cxn modelId="{EA5757F9-1EDA-9A46-A28E-AFE25B450072}" type="presParOf" srcId="{C99DB98A-7A5B-6A4B-8C36-B2E3822D580F}" destId="{8E2DDD45-2CFF-2843-9FBB-328F8F85B6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7A93A-E627-D14A-8091-59D4075A460A}">
      <dsp:nvSpPr>
        <dsp:cNvPr id="0" name=""/>
        <dsp:cNvSpPr/>
      </dsp:nvSpPr>
      <dsp:spPr>
        <a:xfrm>
          <a:off x="7433" y="980633"/>
          <a:ext cx="2221929" cy="13331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 Package definition</a:t>
          </a:r>
        </a:p>
      </dsp:txBody>
      <dsp:txXfrm>
        <a:off x="46480" y="1019680"/>
        <a:ext cx="2143835" cy="1255063"/>
      </dsp:txXfrm>
    </dsp:sp>
    <dsp:sp modelId="{8B147028-FEFA-3F4E-802B-BF907F0D9379}">
      <dsp:nvSpPr>
        <dsp:cNvPr id="0" name=""/>
        <dsp:cNvSpPr/>
      </dsp:nvSpPr>
      <dsp:spPr>
        <a:xfrm>
          <a:off x="2451556" y="1371693"/>
          <a:ext cx="471049" cy="5510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451556" y="1481901"/>
        <a:ext cx="329734" cy="330622"/>
      </dsp:txXfrm>
    </dsp:sp>
    <dsp:sp modelId="{54EFD80B-6009-BA4B-8C84-66F8248AFAA3}">
      <dsp:nvSpPr>
        <dsp:cNvPr id="0" name=""/>
        <dsp:cNvSpPr/>
      </dsp:nvSpPr>
      <dsp:spPr>
        <a:xfrm>
          <a:off x="3118135" y="980633"/>
          <a:ext cx="2221929" cy="13331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Setup of an ADES (WPS 2.0)</a:t>
          </a:r>
        </a:p>
      </dsp:txBody>
      <dsp:txXfrm>
        <a:off x="3157182" y="1019680"/>
        <a:ext cx="2143835" cy="1255063"/>
      </dsp:txXfrm>
    </dsp:sp>
    <dsp:sp modelId="{B13EA83F-DEC1-B349-A19E-D0C25CB3B3A8}">
      <dsp:nvSpPr>
        <dsp:cNvPr id="0" name=""/>
        <dsp:cNvSpPr/>
      </dsp:nvSpPr>
      <dsp:spPr>
        <a:xfrm>
          <a:off x="5562257" y="1371693"/>
          <a:ext cx="471049" cy="5510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62257" y="1481901"/>
        <a:ext cx="329734" cy="330622"/>
      </dsp:txXfrm>
    </dsp:sp>
    <dsp:sp modelId="{8E2DDD45-2CFF-2843-9FBB-328F8F85B631}">
      <dsp:nvSpPr>
        <dsp:cNvPr id="0" name=""/>
        <dsp:cNvSpPr/>
      </dsp:nvSpPr>
      <dsp:spPr>
        <a:xfrm>
          <a:off x="6228836" y="980633"/>
          <a:ext cx="2221929" cy="13331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Process deployment &amp; execution on clouds</a:t>
          </a:r>
        </a:p>
      </dsp:txBody>
      <dsp:txXfrm>
        <a:off x="6267883" y="1019680"/>
        <a:ext cx="2143835" cy="12550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4722" name="Rectangle 2"/>
          <p:cNvSpPr>
            <a:spLocks noGrp="1" noChangeArrowheads="1"/>
          </p:cNvSpPr>
          <p:nvPr>
            <p:ph type="hdr" sz="quarter"/>
          </p:nvPr>
        </p:nvSpPr>
        <p:spPr bwMode="auto">
          <a:xfrm>
            <a:off x="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defTabSz="920750" eaLnBrk="0" hangingPunct="0">
              <a:defRPr sz="1200">
                <a:latin typeface="Arial" charset="0"/>
                <a:ea typeface="+mn-ea"/>
              </a:defRPr>
            </a:lvl1pPr>
          </a:lstStyle>
          <a:p>
            <a:pPr>
              <a:defRPr/>
            </a:pPr>
            <a:endParaRPr lang="en-US" dirty="0">
              <a:latin typeface="Helvetica Light"/>
            </a:endParaRPr>
          </a:p>
        </p:txBody>
      </p:sp>
      <p:sp>
        <p:nvSpPr>
          <p:cNvPr id="414723" name="Rectangle 3"/>
          <p:cNvSpPr>
            <a:spLocks noGrp="1" noChangeArrowheads="1"/>
          </p:cNvSpPr>
          <p:nvPr>
            <p:ph type="dt" sz="quarter" idx="1"/>
          </p:nvPr>
        </p:nvSpPr>
        <p:spPr bwMode="auto">
          <a:xfrm>
            <a:off x="391160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algn="r" defTabSz="920750" eaLnBrk="0" hangingPunct="0">
              <a:defRPr sz="1200">
                <a:latin typeface="Arial" charset="0"/>
                <a:ea typeface="+mn-ea"/>
              </a:defRPr>
            </a:lvl1pPr>
          </a:lstStyle>
          <a:p>
            <a:pPr>
              <a:defRPr/>
            </a:pPr>
            <a:endParaRPr lang="en-US" dirty="0">
              <a:latin typeface="Helvetica Light"/>
            </a:endParaRPr>
          </a:p>
        </p:txBody>
      </p:sp>
      <p:sp>
        <p:nvSpPr>
          <p:cNvPr id="414724" name="Rectangle 4"/>
          <p:cNvSpPr>
            <a:spLocks noGrp="1" noChangeArrowheads="1"/>
          </p:cNvSpPr>
          <p:nvPr>
            <p:ph type="ftr" sz="quarter" idx="2"/>
          </p:nvPr>
        </p:nvSpPr>
        <p:spPr bwMode="auto">
          <a:xfrm>
            <a:off x="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defTabSz="920750" eaLnBrk="0" hangingPunct="0">
              <a:defRPr sz="1200">
                <a:latin typeface="Arial" charset="0"/>
                <a:ea typeface="+mn-ea"/>
              </a:defRPr>
            </a:lvl1pPr>
          </a:lstStyle>
          <a:p>
            <a:pPr>
              <a:defRPr/>
            </a:pPr>
            <a:endParaRPr lang="en-US" dirty="0">
              <a:latin typeface="Helvetica Light"/>
            </a:endParaRPr>
          </a:p>
        </p:txBody>
      </p:sp>
      <p:sp>
        <p:nvSpPr>
          <p:cNvPr id="414725" name="Rectangle 5"/>
          <p:cNvSpPr>
            <a:spLocks noGrp="1" noChangeArrowheads="1"/>
          </p:cNvSpPr>
          <p:nvPr>
            <p:ph type="sldNum" sz="quarter" idx="3"/>
          </p:nvPr>
        </p:nvSpPr>
        <p:spPr bwMode="auto">
          <a:xfrm>
            <a:off x="391160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algn="r" defTabSz="920750" eaLnBrk="0" hangingPunct="0">
              <a:defRPr sz="1200">
                <a:latin typeface="Arial" pitchFamily="34" charset="0"/>
              </a:defRPr>
            </a:lvl1pPr>
          </a:lstStyle>
          <a:p>
            <a:pPr>
              <a:defRPr/>
            </a:pPr>
            <a:fld id="{A28B8784-D611-4211-A605-E72D5D082494}" type="slidenum">
              <a:rPr lang="en-US">
                <a:latin typeface="Helvetica Light"/>
              </a:rPr>
              <a:pPr>
                <a:defRPr/>
              </a:pPr>
              <a:t>‹#›</a:t>
            </a:fld>
            <a:endParaRPr lang="en-US" dirty="0">
              <a:latin typeface="Helvetica Light"/>
            </a:endParaRPr>
          </a:p>
        </p:txBody>
      </p:sp>
    </p:spTree>
    <p:extLst>
      <p:ext uri="{BB962C8B-B14F-4D97-AF65-F5344CB8AC3E}">
        <p14:creationId xmlns:p14="http://schemas.microsoft.com/office/powerpoint/2010/main" val="149898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defTabSz="920750" eaLnBrk="0" hangingPunct="0">
              <a:defRPr sz="1200">
                <a:latin typeface="Helvetica Light"/>
                <a:ea typeface="+mn-ea"/>
              </a:defRPr>
            </a:lvl1pPr>
          </a:lstStyle>
          <a:p>
            <a:pPr>
              <a:defRPr/>
            </a:pPr>
            <a:endParaRPr lang="en-US" dirty="0"/>
          </a:p>
        </p:txBody>
      </p:sp>
      <p:sp>
        <p:nvSpPr>
          <p:cNvPr id="5123" name="Rectangle 3"/>
          <p:cNvSpPr>
            <a:spLocks noGrp="1" noChangeArrowheads="1"/>
          </p:cNvSpPr>
          <p:nvPr>
            <p:ph type="dt" idx="1"/>
          </p:nvPr>
        </p:nvSpPr>
        <p:spPr bwMode="auto">
          <a:xfrm>
            <a:off x="391160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algn="r" defTabSz="920750" eaLnBrk="0" hangingPunct="0">
              <a:defRPr sz="1200">
                <a:latin typeface="Helvetica Light"/>
                <a:ea typeface="+mn-ea"/>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1147763" y="692150"/>
            <a:ext cx="4610100" cy="34575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20750" y="4379913"/>
            <a:ext cx="5062538" cy="4148137"/>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5126" name="Rectangle 6"/>
          <p:cNvSpPr>
            <a:spLocks noGrp="1" noChangeArrowheads="1"/>
          </p:cNvSpPr>
          <p:nvPr>
            <p:ph type="ftr" sz="quarter" idx="4"/>
          </p:nvPr>
        </p:nvSpPr>
        <p:spPr bwMode="auto">
          <a:xfrm>
            <a:off x="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defTabSz="920750" eaLnBrk="0" hangingPunct="0">
              <a:defRPr sz="1200">
                <a:latin typeface="Helvetica Light"/>
                <a:ea typeface="+mn-ea"/>
              </a:defRPr>
            </a:lvl1pPr>
          </a:lstStyle>
          <a:p>
            <a:pPr>
              <a:defRPr/>
            </a:pPr>
            <a:endParaRPr lang="en-US" dirty="0"/>
          </a:p>
        </p:txBody>
      </p:sp>
      <p:sp>
        <p:nvSpPr>
          <p:cNvPr id="5127" name="Rectangle 7"/>
          <p:cNvSpPr>
            <a:spLocks noGrp="1" noChangeArrowheads="1"/>
          </p:cNvSpPr>
          <p:nvPr>
            <p:ph type="sldNum" sz="quarter" idx="5"/>
          </p:nvPr>
        </p:nvSpPr>
        <p:spPr bwMode="auto">
          <a:xfrm>
            <a:off x="391160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algn="r" defTabSz="920750" eaLnBrk="0" hangingPunct="0">
              <a:defRPr sz="1200">
                <a:latin typeface="Helvetica Light"/>
              </a:defRPr>
            </a:lvl1pPr>
          </a:lstStyle>
          <a:p>
            <a:pPr>
              <a:defRPr/>
            </a:pPr>
            <a:fld id="{598FD37B-6B14-414A-82EF-654EDC12D404}" type="slidenum">
              <a:rPr lang="en-US" smtClean="0"/>
              <a:pPr>
                <a:defRPr/>
              </a:pPr>
              <a:t>‹#›</a:t>
            </a:fld>
            <a:endParaRPr lang="en-US" dirty="0"/>
          </a:p>
        </p:txBody>
      </p:sp>
    </p:spTree>
    <p:extLst>
      <p:ext uri="{BB962C8B-B14F-4D97-AF65-F5344CB8AC3E}">
        <p14:creationId xmlns:p14="http://schemas.microsoft.com/office/powerpoint/2010/main" val="39826031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1pPr>
    <a:lvl2pPr marL="742950" indent="-28575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1143000" indent="-228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600200" indent="-228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2057400" indent="-228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aseline="0" dirty="0"/>
          </a:p>
        </p:txBody>
      </p:sp>
      <p:sp>
        <p:nvSpPr>
          <p:cNvPr id="4" name="Slide Number Placeholder 3"/>
          <p:cNvSpPr>
            <a:spLocks noGrp="1"/>
          </p:cNvSpPr>
          <p:nvPr>
            <p:ph type="sldNum" sz="quarter" idx="10"/>
          </p:nvPr>
        </p:nvSpPr>
        <p:spPr/>
        <p:txBody>
          <a:bodyPr/>
          <a:lstStyle/>
          <a:p>
            <a:pPr>
              <a:defRPr/>
            </a:pPr>
            <a:fld id="{598FD37B-6B14-414A-82EF-654EDC12D404}" type="slidenum">
              <a:rPr lang="en-US" smtClean="0"/>
              <a:pPr>
                <a:defRPr/>
              </a:pPr>
              <a:t>1</a:t>
            </a:fld>
            <a:endParaRPr lang="en-US" dirty="0"/>
          </a:p>
        </p:txBody>
      </p:sp>
    </p:spTree>
    <p:extLst>
      <p:ext uri="{BB962C8B-B14F-4D97-AF65-F5344CB8AC3E}">
        <p14:creationId xmlns:p14="http://schemas.microsoft.com/office/powerpoint/2010/main" val="177554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situation: on</a:t>
            </a:r>
            <a:r>
              <a:rPr lang="en-US" baseline="0" dirty="0"/>
              <a:t> the one side is the application developer, who creates an application, on the other side is the consumer. </a:t>
            </a:r>
          </a:p>
          <a:p>
            <a:endParaRPr lang="en-US" baseline="0" dirty="0"/>
          </a:p>
          <a:p>
            <a:r>
              <a:rPr lang="en-US" baseline="0" dirty="0"/>
              <a:t>How can the developer make the application available in the cloud so that the consumer can use it?</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9</a:t>
            </a:fld>
            <a:endParaRPr lang="el-GR"/>
          </a:p>
        </p:txBody>
      </p:sp>
    </p:spTree>
    <p:extLst>
      <p:ext uri="{BB962C8B-B14F-4D97-AF65-F5344CB8AC3E}">
        <p14:creationId xmlns:p14="http://schemas.microsoft.com/office/powerpoint/2010/main" val="196385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T13</a:t>
            </a:r>
            <a:r>
              <a:rPr lang="en-US" baseline="0" dirty="0"/>
              <a:t> requirements</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10</a:t>
            </a:fld>
            <a:endParaRPr lang="el-GR"/>
          </a:p>
        </p:txBody>
      </p:sp>
    </p:spTree>
    <p:extLst>
      <p:ext uri="{BB962C8B-B14F-4D97-AF65-F5344CB8AC3E}">
        <p14:creationId xmlns:p14="http://schemas.microsoft.com/office/powerpoint/2010/main" val="1755007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30000" dirty="0"/>
              <a:t>th</a:t>
            </a:r>
            <a:r>
              <a:rPr lang="en-US" dirty="0"/>
              <a:t> step: application consumer provides</a:t>
            </a:r>
            <a:r>
              <a:rPr lang="en-US" baseline="0" dirty="0"/>
              <a:t> all execution information to the application platform</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11</a:t>
            </a:fld>
            <a:endParaRPr lang="el-GR"/>
          </a:p>
        </p:txBody>
      </p:sp>
    </p:spTree>
    <p:extLst>
      <p:ext uri="{BB962C8B-B14F-4D97-AF65-F5344CB8AC3E}">
        <p14:creationId xmlns:p14="http://schemas.microsoft.com/office/powerpoint/2010/main" val="180796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to a more schematic perspective: Here we see that a number of OGC</a:t>
            </a:r>
            <a:r>
              <a:rPr lang="en-US" baseline="0" dirty="0"/>
              <a:t> Web services are deployed.</a:t>
            </a:r>
          </a:p>
          <a:p>
            <a:endParaRPr lang="en-US" baseline="0" dirty="0"/>
          </a:p>
          <a:p>
            <a:r>
              <a:rPr lang="en-US" baseline="0" dirty="0"/>
              <a:t>The left WPS manages all the application packages, whereas the right one deploys requested containers in the cloud and executes them.</a:t>
            </a:r>
          </a:p>
          <a:p>
            <a:endParaRPr lang="en-US" baseline="0" dirty="0"/>
          </a:p>
          <a:p>
            <a:r>
              <a:rPr lang="en-US" baseline="0" dirty="0"/>
              <a:t>Data can be accessed through standard OGC data access services.</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12</a:t>
            </a:fld>
            <a:endParaRPr lang="el-GR"/>
          </a:p>
        </p:txBody>
      </p:sp>
    </p:spTree>
    <p:extLst>
      <p:ext uri="{BB962C8B-B14F-4D97-AF65-F5344CB8AC3E}">
        <p14:creationId xmlns:p14="http://schemas.microsoft.com/office/powerpoint/2010/main" val="677362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18"/>
          <p:cNvSpPr txBox="1">
            <a:spLocks noChangeArrowheads="1"/>
          </p:cNvSpPr>
          <p:nvPr/>
        </p:nvSpPr>
        <p:spPr bwMode="auto">
          <a:xfrm>
            <a:off x="8739188" y="214313"/>
            <a:ext cx="102592" cy="215444"/>
          </a:xfrm>
          <a:prstGeom prst="rect">
            <a:avLst/>
          </a:prstGeom>
          <a:noFill/>
          <a:ln w="9525">
            <a:noFill/>
            <a:miter lim="800000"/>
            <a:headEnd type="none" w="med" len="lg"/>
            <a:tailEnd/>
          </a:ln>
          <a:effectLst/>
        </p:spPr>
        <p:txBody>
          <a:bodyPr wrap="none" lIns="0" rIns="0">
            <a:spAutoFit/>
          </a:bodyPr>
          <a:lstStyle/>
          <a:p>
            <a:pPr eaLnBrk="0" hangingPunct="0">
              <a:defRPr/>
            </a:pPr>
            <a:r>
              <a:rPr lang="en-US" sz="800" dirty="0">
                <a:solidFill>
                  <a:srgbClr val="FFFFFF"/>
                </a:solidFill>
                <a:latin typeface="Helvetica Light"/>
              </a:rPr>
              <a:t>®</a:t>
            </a:r>
          </a:p>
        </p:txBody>
      </p:sp>
      <p:pic>
        <p:nvPicPr>
          <p:cNvPr id="5" name="Picture 10" descr="OGC header 2010122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224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1" descr="Picture 7.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0" y="6096000"/>
            <a:ext cx="138112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3875" name="Rectangle 3"/>
          <p:cNvSpPr>
            <a:spLocks noGrp="1" noChangeArrowheads="1"/>
          </p:cNvSpPr>
          <p:nvPr>
            <p:ph type="ctrTitle"/>
          </p:nvPr>
        </p:nvSpPr>
        <p:spPr>
          <a:xfrm>
            <a:off x="762000" y="3276600"/>
            <a:ext cx="7772400" cy="1143000"/>
          </a:xfrm>
        </p:spPr>
        <p:txBody>
          <a:bodyPr/>
          <a:lstStyle>
            <a:lvl1pPr>
              <a:defRPr sz="3200">
                <a:latin typeface="Arial Black" pitchFamily="34" charset="0"/>
              </a:defRPr>
            </a:lvl1pPr>
          </a:lstStyle>
          <a:p>
            <a:r>
              <a:rPr lang="en-US" dirty="0"/>
              <a:t>Click to edit Master title style</a:t>
            </a:r>
          </a:p>
        </p:txBody>
      </p:sp>
      <p:sp>
        <p:nvSpPr>
          <p:cNvPr id="463876" name="Rectangle 4"/>
          <p:cNvSpPr>
            <a:spLocks noGrp="1" noChangeArrowheads="1"/>
          </p:cNvSpPr>
          <p:nvPr>
            <p:ph type="subTitle" idx="1"/>
          </p:nvPr>
        </p:nvSpPr>
        <p:spPr>
          <a:xfrm>
            <a:off x="1447800" y="4572000"/>
            <a:ext cx="6400800" cy="1371600"/>
          </a:xfrm>
        </p:spPr>
        <p:txBody>
          <a:bodyPr/>
          <a:lstStyle>
            <a:lvl1pPr marL="0" indent="0" algn="ctr">
              <a:buFontTx/>
              <a:buNone/>
              <a:defRPr sz="1800">
                <a:solidFill>
                  <a:srgbClr val="092E5C"/>
                </a:solidFill>
              </a:defRPr>
            </a:lvl1pPr>
          </a:lstStyle>
          <a:p>
            <a:r>
              <a:rPr lang="en-US" dirty="0"/>
              <a:t>Click to edit Master subtitle style</a:t>
            </a:r>
          </a:p>
        </p:txBody>
      </p:sp>
      <p:sp>
        <p:nvSpPr>
          <p:cNvPr id="7" name="Rectangle 2"/>
          <p:cNvSpPr>
            <a:spLocks noGrp="1" noChangeArrowheads="1"/>
          </p:cNvSpPr>
          <p:nvPr>
            <p:ph type="ftr" sz="quarter" idx="10"/>
          </p:nvPr>
        </p:nvSpPr>
        <p:spPr>
          <a:xfrm>
            <a:off x="3009900" y="6400800"/>
            <a:ext cx="3276600" cy="304800"/>
          </a:xfrm>
        </p:spPr>
        <p:txBody>
          <a:bodyPr/>
          <a:lstStyle>
            <a:lvl1pPr>
              <a:defRPr smtClean="0">
                <a:effectLst>
                  <a:outerShdw blurRad="38100" dist="38100" dir="2700000" algn="tl">
                    <a:srgbClr val="C0C0C0"/>
                  </a:outerShdw>
                </a:effectLst>
              </a:defRPr>
            </a:lvl1pPr>
          </a:lstStyle>
          <a:p>
            <a:pPr>
              <a:defRPr/>
            </a:pPr>
            <a:endParaRPr lang="en-US" dirty="0"/>
          </a:p>
        </p:txBody>
      </p:sp>
    </p:spTree>
    <p:extLst>
      <p:ext uri="{BB962C8B-B14F-4D97-AF65-F5344CB8AC3E}">
        <p14:creationId xmlns:p14="http://schemas.microsoft.com/office/powerpoint/2010/main" val="244326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D417390A-8201-4953-9183-2366AD68A04D}" type="slidenum">
              <a:rPr lang="en-US"/>
              <a:pPr>
                <a:defRPr/>
              </a:pPr>
              <a:t>‹#›</a:t>
            </a:fld>
            <a:endParaRPr lang="en-US"/>
          </a:p>
        </p:txBody>
      </p:sp>
    </p:spTree>
    <p:extLst>
      <p:ext uri="{BB962C8B-B14F-4D97-AF65-F5344CB8AC3E}">
        <p14:creationId xmlns:p14="http://schemas.microsoft.com/office/powerpoint/2010/main" val="277051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E6A4E8E3-FF14-4CB3-A778-0CF738B1D99C}" type="slidenum">
              <a:rPr lang="en-US"/>
              <a:pPr>
                <a:defRPr/>
              </a:pPr>
              <a:t>‹#›</a:t>
            </a:fld>
            <a:endParaRPr lang="en-US"/>
          </a:p>
        </p:txBody>
      </p:sp>
    </p:spTree>
    <p:extLst>
      <p:ext uri="{BB962C8B-B14F-4D97-AF65-F5344CB8AC3E}">
        <p14:creationId xmlns:p14="http://schemas.microsoft.com/office/powerpoint/2010/main" val="3413503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364E465F-6105-41CC-ABD7-6EA2E1D254A2}" type="slidenum">
              <a:rPr lang="en-US"/>
              <a:pPr>
                <a:defRPr/>
              </a:pPr>
              <a:t>‹#›</a:t>
            </a:fld>
            <a:endParaRPr lang="en-US"/>
          </a:p>
        </p:txBody>
      </p:sp>
    </p:spTree>
    <p:extLst>
      <p:ext uri="{BB962C8B-B14F-4D97-AF65-F5344CB8AC3E}">
        <p14:creationId xmlns:p14="http://schemas.microsoft.com/office/powerpoint/2010/main" val="1954927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fld id="{31C56E6C-8990-451C-AB86-9B921F879E26}" type="slidenum">
              <a:rPr lang="en-US"/>
              <a:pPr>
                <a:defRPr/>
              </a:pPr>
              <a:t>‹#›</a:t>
            </a:fld>
            <a:endParaRPr lang="en-US"/>
          </a:p>
        </p:txBody>
      </p:sp>
    </p:spTree>
    <p:extLst>
      <p:ext uri="{BB962C8B-B14F-4D97-AF65-F5344CB8AC3E}">
        <p14:creationId xmlns:p14="http://schemas.microsoft.com/office/powerpoint/2010/main" val="3898107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_Title, Tagline and Content">
    <p:spTree>
      <p:nvGrpSpPr>
        <p:cNvPr id="1" name=""/>
        <p:cNvGrpSpPr/>
        <p:nvPr/>
      </p:nvGrpSpPr>
      <p:grpSpPr>
        <a:xfrm>
          <a:off x="0" y="0"/>
          <a:ext cx="0" cy="0"/>
          <a:chOff x="0" y="0"/>
          <a:chExt cx="0" cy="0"/>
        </a:xfrm>
      </p:grpSpPr>
      <p:sp>
        <p:nvSpPr>
          <p:cNvPr id="9" name="Content Placeholder 2"/>
          <p:cNvSpPr>
            <a:spLocks noGrp="1"/>
          </p:cNvSpPr>
          <p:nvPr>
            <p:ph idx="13"/>
          </p:nvPr>
        </p:nvSpPr>
        <p:spPr>
          <a:xfrm>
            <a:off x="457200" y="1176447"/>
            <a:ext cx="8229600" cy="457200"/>
          </a:xfrm>
          <a:prstGeom prst="rect">
            <a:avLst/>
          </a:prstGeom>
        </p:spPr>
        <p:txBody>
          <a:bodyPr wrap="square" lIns="0" tIns="0" anchor="ctr" anchorCtr="0">
            <a:noAutofit/>
          </a:bodyPr>
          <a:lstStyle>
            <a:lvl1pPr marL="0" indent="0" algn="l">
              <a:lnSpc>
                <a:spcPct val="100000"/>
              </a:lnSpc>
              <a:spcBef>
                <a:spcPts val="0"/>
              </a:spcBef>
              <a:buNone/>
              <a:defRPr sz="2100" baseline="0">
                <a:solidFill>
                  <a:srgbClr val="150A90"/>
                </a:solidFill>
                <a:latin typeface="Arial Narrow" panose="020B0606020202030204" pitchFamily="34" charset="0"/>
                <a:cs typeface="Arial" pitchFamily="34" charset="0"/>
              </a:defRPr>
            </a:lvl1pPr>
            <a:lvl2pPr marL="519113" indent="-292100">
              <a:spcBef>
                <a:spcPts val="600"/>
              </a:spcBef>
              <a:defRPr sz="1800">
                <a:latin typeface="Arial" pitchFamily="34" charset="0"/>
                <a:cs typeface="Arial" pitchFamily="34" charset="0"/>
              </a:defRPr>
            </a:lvl2pPr>
            <a:lvl3pPr marL="801688" indent="-282575">
              <a:spcBef>
                <a:spcPts val="600"/>
              </a:spcBef>
              <a:defRPr sz="1600">
                <a:latin typeface="Arial" pitchFamily="34" charset="0"/>
                <a:cs typeface="Arial" pitchFamily="34" charset="0"/>
              </a:defRPr>
            </a:lvl3pPr>
            <a:lvl4pPr marL="1084263" indent="-282575">
              <a:spcBef>
                <a:spcPts val="600"/>
              </a:spcBef>
              <a:buNone/>
              <a:defRPr sz="1400">
                <a:latin typeface="Arial" pitchFamily="34" charset="0"/>
                <a:cs typeface="Arial" pitchFamily="34" charset="0"/>
              </a:defRPr>
            </a:lvl4pPr>
            <a:lvl5pPr marL="1376363" indent="-292100">
              <a:spcBef>
                <a:spcPts val="600"/>
              </a:spcBef>
              <a:buFont typeface="Arial" pitchFamily="34" charset="0"/>
              <a:buChar char="&gt;"/>
              <a:defRPr sz="1400">
                <a:latin typeface="Arial" pitchFamily="34" charset="0"/>
                <a:cs typeface="Arial" pitchFamily="34" charset="0"/>
              </a:defRPr>
            </a:lvl5pPr>
          </a:lstStyle>
          <a:p>
            <a:pPr lvl="0"/>
            <a:r>
              <a:rPr lang="en-US" dirty="0"/>
              <a:t>Click to edit Master text styles</a:t>
            </a:r>
          </a:p>
        </p:txBody>
      </p:sp>
      <p:sp>
        <p:nvSpPr>
          <p:cNvPr id="11" name="Title 6"/>
          <p:cNvSpPr>
            <a:spLocks noGrp="1"/>
          </p:cNvSpPr>
          <p:nvPr>
            <p:ph type="title"/>
          </p:nvPr>
        </p:nvSpPr>
        <p:spPr>
          <a:xfrm>
            <a:off x="444500" y="253530"/>
            <a:ext cx="8229600" cy="455508"/>
          </a:xfrm>
          <a:prstGeom prst="rect">
            <a:avLst/>
          </a:prstGeom>
        </p:spPr>
        <p:txBody>
          <a:bodyPr lIns="0" tIns="0"/>
          <a:lstStyle>
            <a:lvl1pPr>
              <a:lnSpc>
                <a:spcPct val="100000"/>
              </a:lnSpc>
              <a:defRPr sz="2400" b="1">
                <a:solidFill>
                  <a:schemeClr val="bg1"/>
                </a:solidFill>
                <a:latin typeface="Verdana"/>
                <a:cs typeface="Verdana"/>
              </a:defRPr>
            </a:lvl1pPr>
          </a:lstStyle>
          <a:p>
            <a:r>
              <a:rPr lang="en-US" dirty="0"/>
              <a:t>Click to edit Master title style</a:t>
            </a:r>
          </a:p>
        </p:txBody>
      </p:sp>
      <p:sp>
        <p:nvSpPr>
          <p:cNvPr id="8" name="Content Placeholder 8"/>
          <p:cNvSpPr>
            <a:spLocks noGrp="1"/>
          </p:cNvSpPr>
          <p:nvPr>
            <p:ph sz="quarter" idx="11"/>
          </p:nvPr>
        </p:nvSpPr>
        <p:spPr>
          <a:xfrm>
            <a:off x="457200" y="1654849"/>
            <a:ext cx="8229600" cy="4446587"/>
          </a:xfrm>
          <a:prstGeom prst="rect">
            <a:avLst/>
          </a:prstGeom>
        </p:spPr>
        <p:txBody>
          <a:bodyPr lIns="0" tIns="0"/>
          <a:lstStyle>
            <a:lvl1pPr>
              <a:spcBef>
                <a:spcPts val="1200"/>
              </a:spcBef>
              <a:spcAft>
                <a:spcPts val="0"/>
              </a:spcAft>
              <a:buClr>
                <a:schemeClr val="accent3"/>
              </a:buClr>
              <a:buSzPct val="100000"/>
              <a:buFontTx/>
              <a:buBlip>
                <a:blip r:embed="rId2"/>
              </a:buBlip>
              <a:defRPr sz="1800">
                <a:latin typeface="Arial Narrow" panose="020B0606020202030204" pitchFamily="34" charset="0"/>
              </a:defRPr>
            </a:lvl1pPr>
            <a:lvl2pPr>
              <a:spcBef>
                <a:spcPts val="600"/>
              </a:spcBef>
              <a:spcAft>
                <a:spcPts val="0"/>
              </a:spcAft>
              <a:buClr>
                <a:schemeClr val="accent3"/>
              </a:buClr>
              <a:buSzPct val="100000"/>
              <a:buFontTx/>
              <a:buBlip>
                <a:blip r:embed="rId2"/>
              </a:buBlip>
              <a:defRPr sz="1600">
                <a:latin typeface="Arial Narrow" panose="020B0606020202030204" pitchFamily="34" charset="0"/>
              </a:defRPr>
            </a:lvl2pPr>
            <a:lvl3pPr marL="682625" indent="-168275">
              <a:spcBef>
                <a:spcPts val="600"/>
              </a:spcBef>
              <a:spcAft>
                <a:spcPts val="300"/>
              </a:spcAft>
              <a:buClr>
                <a:schemeClr val="accent3"/>
              </a:buClr>
              <a:buSzPct val="100000"/>
              <a:buFontTx/>
              <a:buBlip>
                <a:blip r:embed="rId2"/>
              </a:buBlip>
              <a:defRPr sz="1400">
                <a:latin typeface="Arial Narrow" panose="020B0606020202030204" pitchFamily="34" charset="0"/>
              </a:defRPr>
            </a:lvl3pPr>
            <a:lvl4pPr marL="914400" indent="-231775">
              <a:spcBef>
                <a:spcPts val="300"/>
              </a:spcBef>
              <a:spcAft>
                <a:spcPts val="0"/>
              </a:spcAft>
              <a:buClr>
                <a:schemeClr val="accent3"/>
              </a:buClr>
              <a:buSzPct val="100000"/>
              <a:buFontTx/>
              <a:buBlip>
                <a:blip r:embed="rId2"/>
              </a:buBlip>
              <a:defRPr sz="1400">
                <a:latin typeface="Arial Narrow" panose="020B0606020202030204" pitchFamily="34" charset="0"/>
              </a:defRPr>
            </a:lvl4pPr>
            <a:lvl5pPr marL="1146175" indent="-231775">
              <a:spcBef>
                <a:spcPts val="300"/>
              </a:spcBef>
              <a:spcAft>
                <a:spcPts val="0"/>
              </a:spcAft>
              <a:buClr>
                <a:schemeClr val="accent3"/>
              </a:buClr>
              <a:buSzPct val="100000"/>
              <a:buFontTx/>
              <a:buBlip>
                <a:blip r:embed="rId2"/>
              </a:buBlip>
              <a:defRPr sz="1200">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338678" y="6422005"/>
            <a:ext cx="1143000" cy="246221"/>
          </a:xfrm>
          <a:prstGeom prst="rect">
            <a:avLst/>
          </a:prstGeom>
          <a:noFill/>
        </p:spPr>
        <p:txBody>
          <a:bodyPr wrap="square" rtlCol="0">
            <a:spAutoFit/>
          </a:bodyPr>
          <a:lstStyle/>
          <a:p>
            <a:pPr algn="ctr"/>
            <a:fld id="{19B0A550-43EE-42EC-A0D4-E615CC8B1D5A}" type="slidenum">
              <a:rPr lang="en-US" sz="1000" b="1" smtClean="0">
                <a:solidFill>
                  <a:srgbClr val="150A90"/>
                </a:solidFill>
                <a:latin typeface="Verdana"/>
                <a:cs typeface="Verdana"/>
              </a:rPr>
              <a:pPr algn="ctr"/>
              <a:t>‹#›</a:t>
            </a:fld>
            <a:endParaRPr lang="en-US" sz="1000" b="1" dirty="0">
              <a:solidFill>
                <a:srgbClr val="150A90"/>
              </a:solidFill>
              <a:latin typeface="Verdana"/>
              <a:cs typeface="Verdana"/>
            </a:endParaRPr>
          </a:p>
        </p:txBody>
      </p:sp>
    </p:spTree>
    <p:extLst>
      <p:ext uri="{BB962C8B-B14F-4D97-AF65-F5344CB8AC3E}">
        <p14:creationId xmlns:p14="http://schemas.microsoft.com/office/powerpoint/2010/main" val="1438606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125" y="776288"/>
            <a:ext cx="8455025" cy="49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2850" name="Rectangle 2"/>
          <p:cNvSpPr>
            <a:spLocks noGrp="1" noChangeArrowheads="1"/>
          </p:cNvSpPr>
          <p:nvPr>
            <p:ph type="title"/>
          </p:nvPr>
        </p:nvSpPr>
        <p:spPr bwMode="auto">
          <a:xfrm>
            <a:off x="231775" y="136525"/>
            <a:ext cx="8683625"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346075" y="1279525"/>
            <a:ext cx="8458200" cy="4891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de-DE" dirty="0"/>
              <a:t>Click to edit Master text styles</a:t>
            </a:r>
          </a:p>
          <a:p>
            <a:pPr lvl="1"/>
            <a:r>
              <a:rPr lang="en-US" altLang="de-DE" dirty="0"/>
              <a:t>Second level</a:t>
            </a:r>
          </a:p>
          <a:p>
            <a:pPr lvl="2"/>
            <a:r>
              <a:rPr lang="en-US" altLang="de-DE" dirty="0"/>
              <a:t>Third level</a:t>
            </a:r>
          </a:p>
          <a:p>
            <a:pPr lvl="3"/>
            <a:r>
              <a:rPr lang="en-US" altLang="de-DE" dirty="0"/>
              <a:t>Fourth level</a:t>
            </a:r>
          </a:p>
          <a:p>
            <a:pPr lvl="4"/>
            <a:r>
              <a:rPr lang="en-US" altLang="de-DE" dirty="0"/>
              <a:t>Fifth level</a:t>
            </a:r>
          </a:p>
        </p:txBody>
      </p:sp>
      <p:sp>
        <p:nvSpPr>
          <p:cNvPr id="462852" name="Rectangle 4"/>
          <p:cNvSpPr>
            <a:spLocks noGrp="1" noChangeArrowheads="1"/>
          </p:cNvSpPr>
          <p:nvPr>
            <p:ph type="ftr" sz="quarter" idx="3"/>
          </p:nvPr>
        </p:nvSpPr>
        <p:spPr bwMode="auto">
          <a:xfrm>
            <a:off x="2973388"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900" b="0" smtClean="0">
                <a:solidFill>
                  <a:srgbClr val="092E5C"/>
                </a:solidFill>
                <a:latin typeface="Helvetica Light"/>
              </a:defRPr>
            </a:lvl1pPr>
          </a:lstStyle>
          <a:p>
            <a:pPr>
              <a:defRPr/>
            </a:pPr>
            <a:endParaRPr lang="en-US" dirty="0"/>
          </a:p>
        </p:txBody>
      </p:sp>
      <p:sp>
        <p:nvSpPr>
          <p:cNvPr id="462854" name="Rectangle 6"/>
          <p:cNvSpPr>
            <a:spLocks noGrp="1" noChangeArrowheads="1"/>
          </p:cNvSpPr>
          <p:nvPr>
            <p:ph type="sldNum" sz="quarter" idx="4"/>
          </p:nvPr>
        </p:nvSpPr>
        <p:spPr bwMode="auto">
          <a:xfrm>
            <a:off x="6896100" y="65532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b="0">
                <a:solidFill>
                  <a:srgbClr val="092E5C"/>
                </a:solidFill>
                <a:latin typeface="Helvetica Light"/>
              </a:defRPr>
            </a:lvl1pPr>
          </a:lstStyle>
          <a:p>
            <a:pPr>
              <a:defRPr/>
            </a:pPr>
            <a:fld id="{68B39E49-E981-4341-9A34-37747D2495D3}" type="slidenum">
              <a:rPr lang="en-US" smtClean="0"/>
              <a:pPr>
                <a:defRPr/>
              </a:pPr>
              <a:t>‹#›</a:t>
            </a:fld>
            <a:endParaRPr lang="en-US" dirty="0"/>
          </a:p>
        </p:txBody>
      </p:sp>
      <p:sp>
        <p:nvSpPr>
          <p:cNvPr id="1032" name="Text Box 16"/>
          <p:cNvSpPr txBox="1">
            <a:spLocks noChangeArrowheads="1"/>
          </p:cNvSpPr>
          <p:nvPr/>
        </p:nvSpPr>
        <p:spPr bwMode="auto">
          <a:xfrm>
            <a:off x="333375" y="6219825"/>
            <a:ext cx="1157288" cy="609600"/>
          </a:xfrm>
          <a:prstGeom prst="rect">
            <a:avLst/>
          </a:prstGeom>
          <a:noFill/>
          <a:ln w="9525">
            <a:noFill/>
            <a:miter lim="800000"/>
            <a:headEnd/>
            <a:tailEnd/>
          </a:ln>
        </p:spPr>
        <p:txBody>
          <a:bodyPr wrap="none" lIns="0" tIns="0" rIns="0" bIns="0">
            <a:spAutoFit/>
          </a:bodyPr>
          <a:lstStyle/>
          <a:p>
            <a:pPr eaLnBrk="0" hangingPunct="0">
              <a:defRPr/>
            </a:pPr>
            <a:r>
              <a:rPr lang="en-US" sz="4000">
                <a:solidFill>
                  <a:schemeClr val="tx2"/>
                </a:solidFill>
                <a:latin typeface="Times New Roman" pitchFamily="18" charset="0"/>
              </a:rPr>
              <a:t>OGC</a:t>
            </a:r>
          </a:p>
        </p:txBody>
      </p:sp>
      <p:sp>
        <p:nvSpPr>
          <p:cNvPr id="462868" name="Text Box 20"/>
          <p:cNvSpPr txBox="1">
            <a:spLocks noChangeArrowheads="1"/>
          </p:cNvSpPr>
          <p:nvPr/>
        </p:nvSpPr>
        <p:spPr bwMode="auto">
          <a:xfrm>
            <a:off x="1498600" y="6270625"/>
            <a:ext cx="115416" cy="246221"/>
          </a:xfrm>
          <a:prstGeom prst="rect">
            <a:avLst/>
          </a:prstGeom>
          <a:noFill/>
          <a:ln w="9525">
            <a:noFill/>
            <a:miter lim="800000"/>
            <a:headEnd type="none" w="med" len="lg"/>
            <a:tailEnd/>
          </a:ln>
          <a:effectLst/>
        </p:spPr>
        <p:txBody>
          <a:bodyPr wrap="none" lIns="0" rIns="0">
            <a:spAutoFit/>
          </a:bodyPr>
          <a:lstStyle/>
          <a:p>
            <a:pPr eaLnBrk="0" hangingPunct="0">
              <a:defRPr/>
            </a:pPr>
            <a:r>
              <a:rPr lang="en-US" dirty="0">
                <a:solidFill>
                  <a:schemeClr val="tx2"/>
                </a:solidFill>
                <a:latin typeface="Helvetica Light"/>
              </a:rPr>
              <a:t>®</a:t>
            </a:r>
          </a:p>
        </p:txBody>
      </p:sp>
    </p:spTree>
  </p:cSld>
  <p:clrMap bg1="lt1" tx1="dk1" bg2="lt2" tx2="dk2" accent1="accent1" accent2="accent2" accent3="accent3" accent4="accent4" accent5="accent5" accent6="accent6" hlink="hlink" folHlink="folHlink"/>
  <p:sldLayoutIdLst>
    <p:sldLayoutId id="2147483660" r:id="rId1"/>
    <p:sldLayoutId id="2147483656" r:id="rId2"/>
    <p:sldLayoutId id="2147483657" r:id="rId3"/>
    <p:sldLayoutId id="2147483658" r:id="rId4"/>
    <p:sldLayoutId id="2147483659" r:id="rId5"/>
    <p:sldLayoutId id="2147483661" r:id="rId6"/>
  </p:sldLayoutIdLst>
  <p:hf hdr="0" ftr="0" dt="0"/>
  <p:txStyles>
    <p:titleStyle>
      <a:lvl1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Helvetica Light"/>
          <a:ea typeface="MS PGothic" pitchFamily="34" charset="-128"/>
          <a:cs typeface="+mj-cs"/>
        </a:defRPr>
      </a:lvl1pPr>
      <a:lvl2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2pPr>
      <a:lvl3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3pPr>
      <a:lvl4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4pPr>
      <a:lvl5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5pPr>
      <a:lvl6pPr marL="4572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6pPr>
      <a:lvl7pPr marL="9144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7pPr>
      <a:lvl8pPr marL="13716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8pPr>
      <a:lvl9pPr marL="18288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9pPr>
    </p:titleStyle>
    <p:bodyStyle>
      <a:lvl1pPr marL="233363" indent="-233363" algn="l" rtl="0" eaLnBrk="0" fontAlgn="base" hangingPunct="0">
        <a:spcBef>
          <a:spcPct val="20000"/>
        </a:spcBef>
        <a:spcAft>
          <a:spcPct val="0"/>
        </a:spcAft>
        <a:buClr>
          <a:srgbClr val="092E5C"/>
        </a:buClr>
        <a:buChar char="•"/>
        <a:defRPr sz="2400">
          <a:solidFill>
            <a:schemeClr val="tx2"/>
          </a:solidFill>
          <a:latin typeface="Helvetica Light"/>
          <a:ea typeface="MS PGothic" pitchFamily="34" charset="-128"/>
          <a:cs typeface="+mn-cs"/>
        </a:defRPr>
      </a:lvl1pPr>
      <a:lvl2pPr marL="569913" indent="-222250" algn="l" rtl="0" eaLnBrk="0" fontAlgn="base" hangingPunct="0">
        <a:spcBef>
          <a:spcPct val="20000"/>
        </a:spcBef>
        <a:spcAft>
          <a:spcPct val="0"/>
        </a:spcAft>
        <a:buClr>
          <a:srgbClr val="092E5C"/>
        </a:buClr>
        <a:buChar char="–"/>
        <a:defRPr sz="2000">
          <a:solidFill>
            <a:schemeClr val="tx2"/>
          </a:solidFill>
          <a:latin typeface="Helvetica Light"/>
          <a:ea typeface="MS PGothic" pitchFamily="34" charset="-128"/>
        </a:defRPr>
      </a:lvl2pPr>
      <a:lvl3pPr marL="912813" indent="-228600" algn="l" rtl="0" eaLnBrk="0" fontAlgn="base" hangingPunct="0">
        <a:spcBef>
          <a:spcPct val="20000"/>
        </a:spcBef>
        <a:spcAft>
          <a:spcPct val="0"/>
        </a:spcAft>
        <a:buClr>
          <a:srgbClr val="092E5C"/>
        </a:buClr>
        <a:buChar char="•"/>
        <a:defRPr>
          <a:solidFill>
            <a:schemeClr val="tx2"/>
          </a:solidFill>
          <a:latin typeface="Helvetica Light"/>
          <a:ea typeface="MS PGothic" pitchFamily="34" charset="-128"/>
        </a:defRPr>
      </a:lvl3pPr>
      <a:lvl4pPr marL="1255713" indent="-228600" algn="l" rtl="0" eaLnBrk="0" fontAlgn="base" hangingPunct="0">
        <a:spcBef>
          <a:spcPct val="20000"/>
        </a:spcBef>
        <a:spcAft>
          <a:spcPct val="0"/>
        </a:spcAft>
        <a:buClr>
          <a:srgbClr val="092E5C"/>
        </a:buClr>
        <a:buChar char="–"/>
        <a:defRPr sz="1600">
          <a:solidFill>
            <a:schemeClr val="tx2"/>
          </a:solidFill>
          <a:latin typeface="Helvetica Light"/>
          <a:ea typeface="MS PGothic" pitchFamily="34" charset="-128"/>
        </a:defRPr>
      </a:lvl4pPr>
      <a:lvl5pPr marL="1598613" indent="-228600" algn="l" rtl="0" eaLnBrk="0" fontAlgn="base" hangingPunct="0">
        <a:spcBef>
          <a:spcPct val="20000"/>
        </a:spcBef>
        <a:spcAft>
          <a:spcPct val="0"/>
        </a:spcAft>
        <a:buClr>
          <a:srgbClr val="092E5C"/>
        </a:buClr>
        <a:buChar char="»"/>
        <a:defRPr sz="1600">
          <a:solidFill>
            <a:schemeClr val="tx2"/>
          </a:solidFill>
          <a:latin typeface="Helvetica Light"/>
          <a:ea typeface="MS PGothic" pitchFamily="34" charset="-128"/>
        </a:defRPr>
      </a:lvl5pPr>
      <a:lvl6pPr marL="2055813" indent="-228600" algn="l" rtl="0" eaLnBrk="0" fontAlgn="base" hangingPunct="0">
        <a:spcBef>
          <a:spcPct val="20000"/>
        </a:spcBef>
        <a:spcAft>
          <a:spcPct val="0"/>
        </a:spcAft>
        <a:buClr>
          <a:srgbClr val="092E5C"/>
        </a:buClr>
        <a:buChar char="»"/>
        <a:defRPr sz="1600">
          <a:solidFill>
            <a:schemeClr val="tx2"/>
          </a:solidFill>
          <a:latin typeface="+mn-lt"/>
        </a:defRPr>
      </a:lvl6pPr>
      <a:lvl7pPr marL="2513013" indent="-228600" algn="l" rtl="0" eaLnBrk="0" fontAlgn="base" hangingPunct="0">
        <a:spcBef>
          <a:spcPct val="20000"/>
        </a:spcBef>
        <a:spcAft>
          <a:spcPct val="0"/>
        </a:spcAft>
        <a:buClr>
          <a:srgbClr val="092E5C"/>
        </a:buClr>
        <a:buChar char="»"/>
        <a:defRPr sz="1600">
          <a:solidFill>
            <a:schemeClr val="tx2"/>
          </a:solidFill>
          <a:latin typeface="+mn-lt"/>
        </a:defRPr>
      </a:lvl7pPr>
      <a:lvl8pPr marL="2970213" indent="-228600" algn="l" rtl="0" eaLnBrk="0" fontAlgn="base" hangingPunct="0">
        <a:spcBef>
          <a:spcPct val="20000"/>
        </a:spcBef>
        <a:spcAft>
          <a:spcPct val="0"/>
        </a:spcAft>
        <a:buClr>
          <a:srgbClr val="092E5C"/>
        </a:buClr>
        <a:buChar char="»"/>
        <a:defRPr sz="1600">
          <a:solidFill>
            <a:schemeClr val="tx2"/>
          </a:solidFill>
          <a:latin typeface="+mn-lt"/>
        </a:defRPr>
      </a:lvl8pPr>
      <a:lvl9pPr marL="3427413" indent="-228600" algn="l" rtl="0" eaLnBrk="0" fontAlgn="base" hangingPunct="0">
        <a:spcBef>
          <a:spcPct val="20000"/>
        </a:spcBef>
        <a:spcAft>
          <a:spcPct val="0"/>
        </a:spcAft>
        <a:buClr>
          <a:srgbClr val="092E5C"/>
        </a:buClr>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tiff"/><Relationship Id="rId5" Type="http://schemas.openxmlformats.org/officeDocument/2006/relationships/image" Target="../media/image9.tiff"/><Relationship Id="rId4" Type="http://schemas.openxmlformats.org/officeDocument/2006/relationships/image" Target="../media/image8.png"/><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cloudferro.com/e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mailto:a.romeo@rheagroup.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cloud@opengeospatial.org" TargetMode="External"/><Relationship Id="rId2" Type="http://schemas.openxmlformats.org/officeDocument/2006/relationships/hyperlink" Target="https://aws.amazon.com/earth/research-credit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openstack.org/software/"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openstack.org/softwar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www.opengeospatial.org/about/ip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opengeospatial/EOEPHackathon201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62000" y="2055060"/>
            <a:ext cx="7772400" cy="2364540"/>
          </a:xfrm>
        </p:spPr>
        <p:txBody>
          <a:bodyPr/>
          <a:lstStyle/>
          <a:p>
            <a:r>
              <a:rPr lang="en-US" sz="5400" b="1" dirty="0">
                <a:effectLst/>
                <a:latin typeface="+mj-lt"/>
              </a:rPr>
              <a:t>Earth Observation Exploitation Platform Hackathon 2018</a:t>
            </a:r>
          </a:p>
        </p:txBody>
      </p:sp>
      <p:sp>
        <p:nvSpPr>
          <p:cNvPr id="6" name="Subtitle 5"/>
          <p:cNvSpPr>
            <a:spLocks noGrp="1"/>
          </p:cNvSpPr>
          <p:nvPr>
            <p:ph type="subTitle" idx="1"/>
          </p:nvPr>
        </p:nvSpPr>
        <p:spPr/>
        <p:txBody>
          <a:bodyPr/>
          <a:lstStyle/>
          <a:p>
            <a:r>
              <a:rPr lang="en-US" dirty="0"/>
              <a:t>March 2018</a:t>
            </a:r>
          </a:p>
          <a:p>
            <a:r>
              <a:rPr lang="en-US" dirty="0"/>
              <a:t>Dr. Ingo Simonis</a:t>
            </a:r>
          </a:p>
          <a:p>
            <a:r>
              <a:rPr lang="en-US" dirty="0"/>
              <a:t>Open Geospatial Consortium</a:t>
            </a:r>
          </a:p>
        </p:txBody>
      </p:sp>
      <p:sp>
        <p:nvSpPr>
          <p:cNvPr id="4" name="Slide Number Placeholder 3"/>
          <p:cNvSpPr>
            <a:spLocks noGrp="1"/>
          </p:cNvSpPr>
          <p:nvPr>
            <p:ph type="sldNum" sz="quarter" idx="4294967295"/>
          </p:nvPr>
        </p:nvSpPr>
        <p:spPr>
          <a:xfrm>
            <a:off x="7239000" y="6553200"/>
            <a:ext cx="1905000" cy="228600"/>
          </a:xfrm>
        </p:spPr>
        <p:txBody>
          <a:bodyPr/>
          <a:lstStyle/>
          <a:p>
            <a:pPr>
              <a:defRPr/>
            </a:pPr>
            <a:fld id="{D417390A-8201-4953-9183-2366AD68A04D}" type="slidenum">
              <a:rPr lang="en-US" smtClean="0"/>
              <a:pPr>
                <a:defRPr/>
              </a:pPr>
              <a:t>1</a:t>
            </a:fld>
            <a:endParaRPr lang="en-US"/>
          </a:p>
        </p:txBody>
      </p:sp>
    </p:spTree>
    <p:extLst>
      <p:ext uri="{BB962C8B-B14F-4D97-AF65-F5344CB8AC3E}">
        <p14:creationId xmlns:p14="http://schemas.microsoft.com/office/powerpoint/2010/main" val="612029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smtClean="0"/>
              <a:pPr/>
              <a:t>10</a:t>
            </a:fld>
            <a:endParaRPr lang="el-GR"/>
          </a:p>
        </p:txBody>
      </p:sp>
      <p:pic>
        <p:nvPicPr>
          <p:cNvPr id="3" name="Picture 2"/>
          <p:cNvPicPr>
            <a:picLocks noChangeAspect="1"/>
          </p:cNvPicPr>
          <p:nvPr/>
        </p:nvPicPr>
        <p:blipFill rotWithShape="1">
          <a:blip r:embed="rId3"/>
          <a:srcRect l="3215" t="4318" r="79396" b="18073"/>
          <a:stretch/>
        </p:blipFill>
        <p:spPr>
          <a:xfrm>
            <a:off x="1043608" y="1268760"/>
            <a:ext cx="720080" cy="1184207"/>
          </a:xfrm>
          <a:prstGeom prst="rect">
            <a:avLst/>
          </a:prstGeom>
        </p:spPr>
      </p:pic>
      <p:pic>
        <p:nvPicPr>
          <p:cNvPr id="5" name="Picture 4"/>
          <p:cNvPicPr>
            <a:picLocks noChangeAspect="1"/>
          </p:cNvPicPr>
          <p:nvPr/>
        </p:nvPicPr>
        <p:blipFill rotWithShape="1">
          <a:blip r:embed="rId4"/>
          <a:srcRect l="19636" t="5559" r="21152" b="7838"/>
          <a:stretch/>
        </p:blipFill>
        <p:spPr>
          <a:xfrm>
            <a:off x="1763688" y="993089"/>
            <a:ext cx="907544" cy="884914"/>
          </a:xfrm>
          <a:prstGeom prst="rect">
            <a:avLst/>
          </a:prstGeom>
        </p:spPr>
      </p:pic>
      <p:pic>
        <p:nvPicPr>
          <p:cNvPr id="6" name="Picture 5"/>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7155016" y="3576154"/>
            <a:ext cx="720080" cy="1184207"/>
          </a:xfrm>
          <a:prstGeom prst="rect">
            <a:avLst/>
          </a:prstGeom>
        </p:spPr>
      </p:pic>
      <p:sp>
        <p:nvSpPr>
          <p:cNvPr id="7" name="TextBox 6"/>
          <p:cNvSpPr txBox="1"/>
          <p:nvPr/>
        </p:nvSpPr>
        <p:spPr>
          <a:xfrm>
            <a:off x="6876452" y="4776881"/>
            <a:ext cx="1277209" cy="646331"/>
          </a:xfrm>
          <a:prstGeom prst="rect">
            <a:avLst/>
          </a:prstGeom>
          <a:noFill/>
        </p:spPr>
        <p:txBody>
          <a:bodyPr wrap="none" rtlCol="0">
            <a:spAutoFit/>
          </a:bodyPr>
          <a:lstStyle/>
          <a:p>
            <a:pPr algn="ctr"/>
            <a:r>
              <a:rPr lang="en-US" sz="1800" b="0" dirty="0">
                <a:latin typeface="+mn-lt"/>
              </a:rPr>
              <a:t>Application</a:t>
            </a:r>
            <a:r>
              <a:rPr lang="en-US" dirty="0"/>
              <a:t> </a:t>
            </a:r>
          </a:p>
          <a:p>
            <a:pPr algn="ctr"/>
            <a:r>
              <a:rPr lang="en-US" sz="1800" b="0" dirty="0">
                <a:latin typeface="+mn-lt"/>
              </a:rPr>
              <a:t>consumer</a:t>
            </a:r>
          </a:p>
        </p:txBody>
      </p:sp>
      <p:sp>
        <p:nvSpPr>
          <p:cNvPr id="8" name="Cloud 7"/>
          <p:cNvSpPr/>
          <p:nvPr/>
        </p:nvSpPr>
        <p:spPr>
          <a:xfrm>
            <a:off x="2491016" y="1894523"/>
            <a:ext cx="4276569" cy="2555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1" name="Down Arrow 10"/>
          <p:cNvSpPr/>
          <p:nvPr/>
        </p:nvSpPr>
        <p:spPr>
          <a:xfrm rot="17793595">
            <a:off x="2727404" y="1758188"/>
            <a:ext cx="326830" cy="165618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Down Arrow 11"/>
          <p:cNvSpPr/>
          <p:nvPr/>
        </p:nvSpPr>
        <p:spPr>
          <a:xfrm rot="6986500">
            <a:off x="6177371" y="3123390"/>
            <a:ext cx="326830" cy="165618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p:cNvSpPr/>
          <p:nvPr/>
        </p:nvSpPr>
        <p:spPr bwMode="auto">
          <a:xfrm>
            <a:off x="2597078" y="154957"/>
            <a:ext cx="4170507" cy="12083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0" dirty="0">
                <a:solidFill>
                  <a:schemeClr val="tx1"/>
                </a:solidFill>
                <a:latin typeface="Helvetica Neue Light" charset="0"/>
                <a:ea typeface="Helvetica Neue Light" charset="0"/>
                <a:cs typeface="Helvetica Neue Light" charset="0"/>
              </a:rPr>
              <a:t>Dynamic registration of </a:t>
            </a:r>
          </a:p>
          <a:p>
            <a:pPr algn="ctr"/>
            <a:r>
              <a:rPr lang="en-US" sz="2400" b="0" dirty="0">
                <a:solidFill>
                  <a:schemeClr val="tx1"/>
                </a:solidFill>
                <a:latin typeface="Helvetica Neue Light" charset="0"/>
                <a:ea typeface="Helvetica Neue Light" charset="0"/>
                <a:cs typeface="Helvetica Neue Light" charset="0"/>
              </a:rPr>
              <a:t>new apps</a:t>
            </a:r>
          </a:p>
        </p:txBody>
      </p:sp>
      <p:sp>
        <p:nvSpPr>
          <p:cNvPr id="13" name="Rounded Rectangle 12"/>
          <p:cNvSpPr/>
          <p:nvPr/>
        </p:nvSpPr>
        <p:spPr bwMode="auto">
          <a:xfrm>
            <a:off x="2597078" y="4170871"/>
            <a:ext cx="4170507" cy="1208382"/>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0" dirty="0">
                <a:solidFill>
                  <a:schemeClr val="tx1"/>
                </a:solidFill>
                <a:latin typeface="Helvetica Neue Light" charset="0"/>
                <a:ea typeface="Helvetica Neue Light" charset="0"/>
                <a:cs typeface="Helvetica Neue Light" charset="0"/>
              </a:rPr>
              <a:t>Dynamic scaling of </a:t>
            </a:r>
          </a:p>
          <a:p>
            <a:pPr algn="ctr"/>
            <a:r>
              <a:rPr lang="en-US" sz="2400" b="0" dirty="0">
                <a:solidFill>
                  <a:schemeClr val="tx1"/>
                </a:solidFill>
                <a:latin typeface="Helvetica Neue Light" charset="0"/>
                <a:ea typeface="Helvetica Neue Light" charset="0"/>
                <a:cs typeface="Helvetica Neue Light" charset="0"/>
              </a:rPr>
              <a:t>cloud environment</a:t>
            </a:r>
          </a:p>
        </p:txBody>
      </p:sp>
      <p:sp>
        <p:nvSpPr>
          <p:cNvPr id="14" name="Rounded Rectangle 13"/>
          <p:cNvSpPr/>
          <p:nvPr/>
        </p:nvSpPr>
        <p:spPr bwMode="auto">
          <a:xfrm>
            <a:off x="2597078" y="5509509"/>
            <a:ext cx="4170507" cy="120838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0" dirty="0">
                <a:solidFill>
                  <a:schemeClr val="tx1"/>
                </a:solidFill>
                <a:latin typeface="Helvetica Neue Light" charset="0"/>
                <a:ea typeface="Helvetica Neue Light" charset="0"/>
                <a:cs typeface="Helvetica Neue Light" charset="0"/>
              </a:rPr>
              <a:t>Results at</a:t>
            </a:r>
          </a:p>
          <a:p>
            <a:pPr algn="ctr"/>
            <a:r>
              <a:rPr lang="en-US" sz="2400" b="0" dirty="0">
                <a:solidFill>
                  <a:schemeClr val="tx1"/>
                </a:solidFill>
                <a:latin typeface="Helvetica Neue Light" charset="0"/>
                <a:ea typeface="Helvetica Neue Light" charset="0"/>
                <a:cs typeface="Helvetica Neue Light" charset="0"/>
              </a:rPr>
              <a:t>OGC Web services</a:t>
            </a:r>
          </a:p>
        </p:txBody>
      </p:sp>
      <p:sp>
        <p:nvSpPr>
          <p:cNvPr id="15" name="Rounded Rectangle 14"/>
          <p:cNvSpPr/>
          <p:nvPr/>
        </p:nvSpPr>
        <p:spPr bwMode="auto">
          <a:xfrm>
            <a:off x="2597078" y="2832233"/>
            <a:ext cx="4170507" cy="12083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72000" rIns="72000" rtlCol="0" anchor="ctr"/>
          <a:lstStyle/>
          <a:p>
            <a:pPr algn="ctr"/>
            <a:r>
              <a:rPr lang="en-US" sz="2400" b="0" dirty="0">
                <a:solidFill>
                  <a:schemeClr val="tx1"/>
                </a:solidFill>
                <a:latin typeface="Helvetica Neue Light" charset="0"/>
                <a:ea typeface="Helvetica Neue Light" charset="0"/>
                <a:cs typeface="Helvetica Neue Light" charset="0"/>
              </a:rPr>
              <a:t>Consumers use their </a:t>
            </a:r>
          </a:p>
          <a:p>
            <a:pPr algn="ctr"/>
            <a:r>
              <a:rPr lang="en-US" sz="2400" b="0" dirty="0">
                <a:solidFill>
                  <a:schemeClr val="tx1"/>
                </a:solidFill>
                <a:latin typeface="Helvetica Neue Light" charset="0"/>
                <a:ea typeface="Helvetica Neue Light" charset="0"/>
                <a:cs typeface="Helvetica Neue Light" charset="0"/>
              </a:rPr>
              <a:t>own data</a:t>
            </a:r>
          </a:p>
        </p:txBody>
      </p:sp>
      <p:sp>
        <p:nvSpPr>
          <p:cNvPr id="16" name="Rounded Rectangle 15"/>
          <p:cNvSpPr/>
          <p:nvPr/>
        </p:nvSpPr>
        <p:spPr bwMode="auto">
          <a:xfrm>
            <a:off x="2597078" y="1493595"/>
            <a:ext cx="4170507" cy="120838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2400" b="0" dirty="0">
                <a:solidFill>
                  <a:schemeClr val="tx1"/>
                </a:solidFill>
                <a:latin typeface="Helvetica Neue Light" charset="0"/>
                <a:ea typeface="Helvetica Neue Light" charset="0"/>
                <a:cs typeface="Helvetica Neue Light" charset="0"/>
              </a:rPr>
              <a:t>Minimize effort for app developer</a:t>
            </a:r>
          </a:p>
        </p:txBody>
      </p:sp>
      <p:sp>
        <p:nvSpPr>
          <p:cNvPr id="17" name="TextBox 16"/>
          <p:cNvSpPr txBox="1"/>
          <p:nvPr/>
        </p:nvSpPr>
        <p:spPr>
          <a:xfrm>
            <a:off x="-24078" y="1475276"/>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spTree>
    <p:extLst>
      <p:ext uri="{BB962C8B-B14F-4D97-AF65-F5344CB8AC3E}">
        <p14:creationId xmlns:p14="http://schemas.microsoft.com/office/powerpoint/2010/main" val="2884414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b="0" smtClean="0">
                <a:latin typeface="+mn-lt"/>
              </a:rPr>
              <a:pPr/>
              <a:t>11</a:t>
            </a:fld>
            <a:endParaRPr lang="el-GR" b="0" dirty="0">
              <a:latin typeface="+mn-lt"/>
            </a:endParaRPr>
          </a:p>
        </p:txBody>
      </p:sp>
      <p:pic>
        <p:nvPicPr>
          <p:cNvPr id="3" name="Picture 2"/>
          <p:cNvPicPr>
            <a:picLocks noChangeAspect="1"/>
          </p:cNvPicPr>
          <p:nvPr/>
        </p:nvPicPr>
        <p:blipFill rotWithShape="1">
          <a:blip r:embed="rId3"/>
          <a:srcRect l="3215" t="4318" r="79396" b="18073"/>
          <a:stretch/>
        </p:blipFill>
        <p:spPr>
          <a:xfrm>
            <a:off x="1043608" y="1268760"/>
            <a:ext cx="720080" cy="1184207"/>
          </a:xfrm>
          <a:prstGeom prst="rect">
            <a:avLst/>
          </a:prstGeom>
        </p:spPr>
      </p:pic>
      <p:pic>
        <p:nvPicPr>
          <p:cNvPr id="6" name="Picture 5"/>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7155016" y="3576154"/>
            <a:ext cx="720080" cy="1184207"/>
          </a:xfrm>
          <a:prstGeom prst="rect">
            <a:avLst/>
          </a:prstGeom>
        </p:spPr>
      </p:pic>
      <p:sp>
        <p:nvSpPr>
          <p:cNvPr id="8" name="Cloud 7"/>
          <p:cNvSpPr/>
          <p:nvPr/>
        </p:nvSpPr>
        <p:spPr>
          <a:xfrm>
            <a:off x="2307508" y="2031989"/>
            <a:ext cx="4276569" cy="2555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330" y="2336120"/>
            <a:ext cx="1274120" cy="1265682"/>
          </a:xfrm>
          <a:prstGeom prst="rect">
            <a:avLst/>
          </a:prstGeom>
        </p:spPr>
      </p:pic>
      <p:sp>
        <p:nvSpPr>
          <p:cNvPr id="11" name="Down Arrow 10"/>
          <p:cNvSpPr/>
          <p:nvPr/>
        </p:nvSpPr>
        <p:spPr>
          <a:xfrm rot="20263534">
            <a:off x="3684172" y="1029376"/>
            <a:ext cx="326830" cy="148353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5" name="Picture 14"/>
          <p:cNvPicPr>
            <a:picLocks noChangeAspect="1"/>
          </p:cNvPicPr>
          <p:nvPr/>
        </p:nvPicPr>
        <p:blipFill rotWithShape="1">
          <a:blip r:embed="rId5"/>
          <a:srcRect l="12136" t="22306" r="10311" b="9634"/>
          <a:stretch/>
        </p:blipFill>
        <p:spPr>
          <a:xfrm>
            <a:off x="2964521" y="929867"/>
            <a:ext cx="1481272" cy="1011358"/>
          </a:xfrm>
          <a:prstGeom prst="rect">
            <a:avLst/>
          </a:prstGeom>
        </p:spPr>
      </p:pic>
      <p:sp>
        <p:nvSpPr>
          <p:cNvPr id="16" name="Curved Down Arrow 15"/>
          <p:cNvSpPr/>
          <p:nvPr/>
        </p:nvSpPr>
        <p:spPr>
          <a:xfrm rot="20626694">
            <a:off x="1918268" y="641080"/>
            <a:ext cx="1271410" cy="434898"/>
          </a:xfrm>
          <a:prstGeom prst="curvedDownArrow">
            <a:avLst>
              <a:gd name="adj1" fmla="val 44904"/>
              <a:gd name="adj2" fmla="val 97200"/>
              <a:gd name="adj3" fmla="val 414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pic>
        <p:nvPicPr>
          <p:cNvPr id="5" name="Picture 4"/>
          <p:cNvPicPr>
            <a:picLocks noChangeAspect="1"/>
          </p:cNvPicPr>
          <p:nvPr/>
        </p:nvPicPr>
        <p:blipFill rotWithShape="1">
          <a:blip r:embed="rId6"/>
          <a:srcRect l="19636" t="5559" r="21152" b="7838"/>
          <a:stretch/>
        </p:blipFill>
        <p:spPr>
          <a:xfrm>
            <a:off x="1763688" y="993089"/>
            <a:ext cx="907544" cy="884914"/>
          </a:xfrm>
          <a:prstGeom prst="rect">
            <a:avLst/>
          </a:prstGeom>
        </p:spPr>
      </p:pic>
      <p:sp>
        <p:nvSpPr>
          <p:cNvPr id="20" name="Curved Down Arrow 19"/>
          <p:cNvSpPr/>
          <p:nvPr/>
        </p:nvSpPr>
        <p:spPr>
          <a:xfrm rot="16351044" flipH="1">
            <a:off x="551851" y="3155831"/>
            <a:ext cx="1271410" cy="434898"/>
          </a:xfrm>
          <a:prstGeom prst="curvedDownArrow">
            <a:avLst>
              <a:gd name="adj1" fmla="val 44904"/>
              <a:gd name="adj2" fmla="val 97200"/>
              <a:gd name="adj3" fmla="val 414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18" name="Oval 17"/>
          <p:cNvSpPr/>
          <p:nvPr/>
        </p:nvSpPr>
        <p:spPr>
          <a:xfrm>
            <a:off x="1760539" y="445125"/>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1</a:t>
            </a:r>
            <a:endParaRPr lang="en-US" dirty="0"/>
          </a:p>
        </p:txBody>
      </p:sp>
      <p:sp>
        <p:nvSpPr>
          <p:cNvPr id="21" name="Oval 20"/>
          <p:cNvSpPr/>
          <p:nvPr/>
        </p:nvSpPr>
        <p:spPr>
          <a:xfrm>
            <a:off x="579251" y="3328337"/>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2</a:t>
            </a:r>
            <a:endParaRPr lang="en-US" dirty="0"/>
          </a:p>
        </p:txBody>
      </p:sp>
      <p:pic>
        <p:nvPicPr>
          <p:cNvPr id="9" name="Picture 8"/>
          <p:cNvPicPr>
            <a:picLocks noChangeAspect="1"/>
          </p:cNvPicPr>
          <p:nvPr/>
        </p:nvPicPr>
        <p:blipFill>
          <a:blip r:embed="rId7">
            <a:duotone>
              <a:schemeClr val="accent4">
                <a:shade val="45000"/>
                <a:satMod val="135000"/>
              </a:schemeClr>
              <a:prstClr val="white"/>
            </a:duotone>
          </a:blip>
          <a:stretch>
            <a:fillRect/>
          </a:stretch>
        </p:blipFill>
        <p:spPr>
          <a:xfrm>
            <a:off x="3579185" y="3601802"/>
            <a:ext cx="1093153" cy="1093153"/>
          </a:xfrm>
          <a:prstGeom prst="rect">
            <a:avLst/>
          </a:prstGeom>
        </p:spPr>
      </p:pic>
      <p:sp>
        <p:nvSpPr>
          <p:cNvPr id="22" name="Curved Down Arrow 21"/>
          <p:cNvSpPr/>
          <p:nvPr/>
        </p:nvSpPr>
        <p:spPr>
          <a:xfrm rot="11833652" flipH="1">
            <a:off x="1773646" y="4232732"/>
            <a:ext cx="2096590" cy="434898"/>
          </a:xfrm>
          <a:prstGeom prst="curvedDownArrow">
            <a:avLst>
              <a:gd name="adj1" fmla="val 44904"/>
              <a:gd name="adj2" fmla="val 97200"/>
              <a:gd name="adj3" fmla="val 5346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9068" y="3439073"/>
            <a:ext cx="763956" cy="764704"/>
          </a:xfrm>
          <a:prstGeom prst="rect">
            <a:avLst/>
          </a:prstGeom>
          <a:ln>
            <a:solidFill>
              <a:schemeClr val="tx1">
                <a:lumMod val="85000"/>
                <a:lumOff val="15000"/>
              </a:schemeClr>
            </a:solidFill>
          </a:ln>
        </p:spPr>
      </p:pic>
      <p:sp>
        <p:nvSpPr>
          <p:cNvPr id="23" name="Oval 22"/>
          <p:cNvSpPr/>
          <p:nvPr/>
        </p:nvSpPr>
        <p:spPr>
          <a:xfrm>
            <a:off x="1898892" y="4351033"/>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3</a:t>
            </a:r>
            <a:endParaRPr lang="en-US" dirty="0"/>
          </a:p>
        </p:txBody>
      </p:sp>
      <p:sp>
        <p:nvSpPr>
          <p:cNvPr id="25" name="Curved Down Arrow 24"/>
          <p:cNvSpPr/>
          <p:nvPr/>
        </p:nvSpPr>
        <p:spPr>
          <a:xfrm rot="11245448">
            <a:off x="3898056" y="4954472"/>
            <a:ext cx="3705852" cy="832151"/>
          </a:xfrm>
          <a:prstGeom prst="curvedDownArrow">
            <a:avLst>
              <a:gd name="adj1" fmla="val 75092"/>
              <a:gd name="adj2" fmla="val 138119"/>
              <a:gd name="adj3" fmla="val 295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24" name="Oval 23"/>
          <p:cNvSpPr/>
          <p:nvPr/>
        </p:nvSpPr>
        <p:spPr>
          <a:xfrm>
            <a:off x="6112325" y="5423212"/>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4</a:t>
            </a:r>
            <a:endParaRPr lang="en-US" dirty="0"/>
          </a:p>
        </p:txBody>
      </p:sp>
      <p:sp>
        <p:nvSpPr>
          <p:cNvPr id="13" name="Oval 12"/>
          <p:cNvSpPr/>
          <p:nvPr/>
        </p:nvSpPr>
        <p:spPr>
          <a:xfrm>
            <a:off x="5302861" y="2346224"/>
            <a:ext cx="1129296" cy="1129296"/>
          </a:xfrm>
          <a:prstGeom prst="ellipse">
            <a:avLst/>
          </a:prstGeom>
          <a:blipFill dpi="0" rotWithShape="1">
            <a:blip r:embed="rId9"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rved Down Arrow 26"/>
          <p:cNvSpPr/>
          <p:nvPr/>
        </p:nvSpPr>
        <p:spPr>
          <a:xfrm rot="12293747" flipV="1">
            <a:off x="5789716" y="2454023"/>
            <a:ext cx="2129543" cy="563932"/>
          </a:xfrm>
          <a:prstGeom prst="curvedDownArrow">
            <a:avLst>
              <a:gd name="adj1" fmla="val 75092"/>
              <a:gd name="adj2" fmla="val 138119"/>
              <a:gd name="adj3" fmla="val 295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26" name="Oval 25"/>
          <p:cNvSpPr/>
          <p:nvPr/>
        </p:nvSpPr>
        <p:spPr>
          <a:xfrm>
            <a:off x="7163784" y="3029028"/>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t>5</a:t>
            </a:r>
            <a:endParaRPr lang="en-US" dirty="0"/>
          </a:p>
        </p:txBody>
      </p:sp>
      <p:sp>
        <p:nvSpPr>
          <p:cNvPr id="28" name="Oval 27"/>
          <p:cNvSpPr/>
          <p:nvPr/>
        </p:nvSpPr>
        <p:spPr>
          <a:xfrm>
            <a:off x="5470323" y="5306357"/>
            <a:ext cx="456921" cy="457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t>6</a:t>
            </a:r>
            <a:endParaRPr lang="en-US" dirty="0"/>
          </a:p>
        </p:txBody>
      </p:sp>
      <p:sp>
        <p:nvSpPr>
          <p:cNvPr id="30" name="TextBox 29"/>
          <p:cNvSpPr txBox="1"/>
          <p:nvPr/>
        </p:nvSpPr>
        <p:spPr>
          <a:xfrm>
            <a:off x="-24078" y="1475276"/>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sp>
        <p:nvSpPr>
          <p:cNvPr id="31" name="TextBox 30"/>
          <p:cNvSpPr txBox="1"/>
          <p:nvPr/>
        </p:nvSpPr>
        <p:spPr>
          <a:xfrm>
            <a:off x="7807449" y="3801620"/>
            <a:ext cx="1298048" cy="646331"/>
          </a:xfrm>
          <a:prstGeom prst="rect">
            <a:avLst/>
          </a:prstGeom>
          <a:noFill/>
        </p:spPr>
        <p:txBody>
          <a:bodyPr wrap="none" rtlCol="0">
            <a:spAutoFit/>
          </a:bodyPr>
          <a:lstStyle>
            <a:defPPr>
              <a:defRPr lang="en-US"/>
            </a:defPPr>
            <a:lvl1pPr algn="ctr">
              <a:defRPr sz="1800" b="0">
                <a:latin typeface="+mn-lt"/>
              </a:defRPr>
            </a:lvl1pPr>
          </a:lstStyle>
          <a:p>
            <a:r>
              <a:rPr lang="en-US" dirty="0"/>
              <a:t>Application </a:t>
            </a:r>
          </a:p>
          <a:p>
            <a:r>
              <a:rPr lang="en-US" dirty="0"/>
              <a:t>consumer</a:t>
            </a:r>
          </a:p>
        </p:txBody>
      </p:sp>
    </p:spTree>
    <p:extLst>
      <p:ext uri="{BB962C8B-B14F-4D97-AF65-F5344CB8AC3E}">
        <p14:creationId xmlns:p14="http://schemas.microsoft.com/office/powerpoint/2010/main" val="2427575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39" name="Rounded Rectangle 38"/>
          <p:cNvSpPr/>
          <p:nvPr/>
        </p:nvSpPr>
        <p:spPr>
          <a:xfrm>
            <a:off x="6923550" y="1591677"/>
            <a:ext cx="1669591" cy="2053347"/>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a:t>IAAS</a:t>
            </a:r>
            <a:endParaRPr lang="en-US" dirty="0"/>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smtClean="0"/>
              <a:pPr/>
              <a:t>12</a:t>
            </a:fld>
            <a:endParaRPr lang="el-GR"/>
          </a:p>
        </p:txBody>
      </p:sp>
      <p:pic>
        <p:nvPicPr>
          <p:cNvPr id="30" name="Picture 29"/>
          <p:cNvPicPr>
            <a:picLocks noChangeAspect="1"/>
          </p:cNvPicPr>
          <p:nvPr/>
        </p:nvPicPr>
        <p:blipFill rotWithShape="1">
          <a:blip r:embed="rId3"/>
          <a:srcRect l="3215" t="4318" r="79396" b="18073"/>
          <a:stretch/>
        </p:blipFill>
        <p:spPr>
          <a:xfrm>
            <a:off x="1043608" y="1670410"/>
            <a:ext cx="475849" cy="782557"/>
          </a:xfrm>
          <a:prstGeom prst="rect">
            <a:avLst/>
          </a:prstGeom>
        </p:spPr>
      </p:pic>
      <p:pic>
        <p:nvPicPr>
          <p:cNvPr id="32" name="Picture 31"/>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3378162" y="4759721"/>
            <a:ext cx="459273" cy="755297"/>
          </a:xfrm>
          <a:prstGeom prst="rect">
            <a:avLst/>
          </a:prstGeom>
        </p:spPr>
      </p:pic>
      <p:sp>
        <p:nvSpPr>
          <p:cNvPr id="34" name="Cloud 33"/>
          <p:cNvSpPr/>
          <p:nvPr/>
        </p:nvSpPr>
        <p:spPr>
          <a:xfrm>
            <a:off x="2198952" y="1591678"/>
            <a:ext cx="4276569" cy="2555497"/>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ounded Rectangle 11"/>
          <p:cNvSpPr/>
          <p:nvPr/>
        </p:nvSpPr>
        <p:spPr>
          <a:xfrm>
            <a:off x="3097934" y="2323169"/>
            <a:ext cx="989372" cy="5877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WPS</a:t>
            </a: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1392" y="538201"/>
            <a:ext cx="814544" cy="809150"/>
          </a:xfrm>
          <a:prstGeom prst="rect">
            <a:avLst/>
          </a:prstGeom>
        </p:spPr>
      </p:pic>
      <p:sp>
        <p:nvSpPr>
          <p:cNvPr id="36" name="Rounded Rectangle 35"/>
          <p:cNvSpPr/>
          <p:nvPr/>
        </p:nvSpPr>
        <p:spPr>
          <a:xfrm>
            <a:off x="5004726" y="2323169"/>
            <a:ext cx="989372" cy="58778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WPS</a:t>
            </a:r>
          </a:p>
        </p:txBody>
      </p:sp>
      <p:sp>
        <p:nvSpPr>
          <p:cNvPr id="37" name="Rounded Rectangle 36"/>
          <p:cNvSpPr/>
          <p:nvPr/>
        </p:nvSpPr>
        <p:spPr>
          <a:xfrm>
            <a:off x="7263660" y="2044164"/>
            <a:ext cx="989372" cy="5877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dirty="0"/>
              <a:t>AWS</a:t>
            </a:r>
          </a:p>
        </p:txBody>
      </p:sp>
      <p:sp>
        <p:nvSpPr>
          <p:cNvPr id="38" name="Rounded Rectangle 37"/>
          <p:cNvSpPr/>
          <p:nvPr/>
        </p:nvSpPr>
        <p:spPr>
          <a:xfrm>
            <a:off x="7289675" y="2822734"/>
            <a:ext cx="989372" cy="5877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dirty="0"/>
              <a:t>IPT Poland</a:t>
            </a:r>
          </a:p>
        </p:txBody>
      </p:sp>
      <p:sp>
        <p:nvSpPr>
          <p:cNvPr id="40" name="Rounded Rectangle 39"/>
          <p:cNvSpPr/>
          <p:nvPr/>
        </p:nvSpPr>
        <p:spPr>
          <a:xfrm>
            <a:off x="4716016" y="3288036"/>
            <a:ext cx="989372" cy="5877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a:t>WFS</a:t>
            </a:r>
            <a:endParaRPr lang="en-US" sz="1800" dirty="0"/>
          </a:p>
        </p:txBody>
      </p:sp>
      <p:sp>
        <p:nvSpPr>
          <p:cNvPr id="41" name="Rounded Rectangle 40"/>
          <p:cNvSpPr/>
          <p:nvPr/>
        </p:nvSpPr>
        <p:spPr>
          <a:xfrm>
            <a:off x="4940031" y="3696981"/>
            <a:ext cx="989372" cy="5877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dirty="0"/>
              <a:t>WCS</a:t>
            </a:r>
          </a:p>
        </p:txBody>
      </p:sp>
      <p:sp>
        <p:nvSpPr>
          <p:cNvPr id="42" name="Rounded Rectangle 41"/>
          <p:cNvSpPr/>
          <p:nvPr/>
        </p:nvSpPr>
        <p:spPr>
          <a:xfrm>
            <a:off x="5195668" y="4149609"/>
            <a:ext cx="989372" cy="5877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dirty="0"/>
              <a:t>WMS</a:t>
            </a:r>
          </a:p>
        </p:txBody>
      </p:sp>
      <p:cxnSp>
        <p:nvCxnSpPr>
          <p:cNvPr id="43" name="Elbow Connector 42"/>
          <p:cNvCxnSpPr>
            <a:stCxn id="30" idx="0"/>
            <a:endCxn id="35" idx="1"/>
          </p:cNvCxnSpPr>
          <p:nvPr/>
        </p:nvCxnSpPr>
        <p:spPr>
          <a:xfrm rot="5400000" flipH="1" flipV="1">
            <a:off x="1867645" y="356664"/>
            <a:ext cx="727634" cy="18998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30" idx="3"/>
            <a:endCxn id="12" idx="1"/>
          </p:cNvCxnSpPr>
          <p:nvPr/>
        </p:nvCxnSpPr>
        <p:spPr>
          <a:xfrm>
            <a:off x="1519457" y="2061689"/>
            <a:ext cx="1578477" cy="5553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6" idx="3"/>
            <a:endCxn id="37" idx="1"/>
          </p:cNvCxnSpPr>
          <p:nvPr/>
        </p:nvCxnSpPr>
        <p:spPr>
          <a:xfrm flipV="1">
            <a:off x="5994098" y="2338058"/>
            <a:ext cx="1269562" cy="2790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8" idx="1"/>
          </p:cNvCxnSpPr>
          <p:nvPr/>
        </p:nvCxnSpPr>
        <p:spPr>
          <a:xfrm>
            <a:off x="5994098" y="2617063"/>
            <a:ext cx="1295577" cy="4995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2" idx="3"/>
            <a:endCxn id="36" idx="1"/>
          </p:cNvCxnSpPr>
          <p:nvPr/>
        </p:nvCxnSpPr>
        <p:spPr>
          <a:xfrm>
            <a:off x="4087306" y="2617063"/>
            <a:ext cx="917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6" idx="2"/>
            <a:endCxn id="40" idx="0"/>
          </p:cNvCxnSpPr>
          <p:nvPr/>
        </p:nvCxnSpPr>
        <p:spPr>
          <a:xfrm rot="5400000">
            <a:off x="5166518" y="2955141"/>
            <a:ext cx="377079" cy="2887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41" idx="3"/>
            <a:endCxn id="39" idx="2"/>
          </p:cNvCxnSpPr>
          <p:nvPr/>
        </p:nvCxnSpPr>
        <p:spPr>
          <a:xfrm flipV="1">
            <a:off x="5929403" y="3645024"/>
            <a:ext cx="1828943" cy="3458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42" idx="3"/>
            <a:endCxn id="39" idx="2"/>
          </p:cNvCxnSpPr>
          <p:nvPr/>
        </p:nvCxnSpPr>
        <p:spPr>
          <a:xfrm flipV="1">
            <a:off x="6185040" y="3645024"/>
            <a:ext cx="1573306" cy="7984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2250521" y="3464440"/>
            <a:ext cx="989372" cy="5877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CSW</a:t>
            </a:r>
          </a:p>
        </p:txBody>
      </p:sp>
      <p:cxnSp>
        <p:nvCxnSpPr>
          <p:cNvPr id="75" name="Elbow Connector 74"/>
          <p:cNvCxnSpPr>
            <a:stCxn id="32" idx="0"/>
            <a:endCxn id="73" idx="3"/>
          </p:cNvCxnSpPr>
          <p:nvPr/>
        </p:nvCxnSpPr>
        <p:spPr>
          <a:xfrm rot="16200000" flipV="1">
            <a:off x="2923153" y="4075075"/>
            <a:ext cx="1001387" cy="367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2" idx="0"/>
            <a:endCxn id="12" idx="2"/>
          </p:cNvCxnSpPr>
          <p:nvPr/>
        </p:nvCxnSpPr>
        <p:spPr>
          <a:xfrm flipH="1" flipV="1">
            <a:off x="3592620" y="2910957"/>
            <a:ext cx="15179" cy="184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32" idx="0"/>
            <a:endCxn id="40" idx="1"/>
          </p:cNvCxnSpPr>
          <p:nvPr/>
        </p:nvCxnSpPr>
        <p:spPr>
          <a:xfrm rot="5400000" flipH="1" flipV="1">
            <a:off x="3573012" y="3616718"/>
            <a:ext cx="1177791" cy="110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32" idx="0"/>
            <a:endCxn id="41" idx="1"/>
          </p:cNvCxnSpPr>
          <p:nvPr/>
        </p:nvCxnSpPr>
        <p:spPr>
          <a:xfrm rot="5400000" flipH="1" flipV="1">
            <a:off x="3889492" y="3709182"/>
            <a:ext cx="768846" cy="13322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32" idx="0"/>
            <a:endCxn id="42" idx="1"/>
          </p:cNvCxnSpPr>
          <p:nvPr/>
        </p:nvCxnSpPr>
        <p:spPr>
          <a:xfrm rot="5400000" flipH="1" flipV="1">
            <a:off x="4243624" y="3807678"/>
            <a:ext cx="316218" cy="15878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2" idx="0"/>
            <a:endCxn id="35" idx="2"/>
          </p:cNvCxnSpPr>
          <p:nvPr/>
        </p:nvCxnSpPr>
        <p:spPr>
          <a:xfrm flipH="1" flipV="1">
            <a:off x="3588664" y="1347351"/>
            <a:ext cx="3956" cy="975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039188" y="5515018"/>
            <a:ext cx="1298048" cy="646331"/>
          </a:xfrm>
          <a:prstGeom prst="rect">
            <a:avLst/>
          </a:prstGeom>
          <a:noFill/>
        </p:spPr>
        <p:txBody>
          <a:bodyPr wrap="none" rtlCol="0">
            <a:spAutoFit/>
          </a:bodyPr>
          <a:lstStyle>
            <a:defPPr>
              <a:defRPr lang="en-US"/>
            </a:defPPr>
            <a:lvl1pPr algn="ctr">
              <a:defRPr sz="1800" b="0">
                <a:latin typeface="+mn-lt"/>
              </a:defRPr>
            </a:lvl1pPr>
          </a:lstStyle>
          <a:p>
            <a:r>
              <a:rPr lang="en-US" dirty="0"/>
              <a:t>Application </a:t>
            </a:r>
          </a:p>
          <a:p>
            <a:r>
              <a:rPr lang="en-US" dirty="0"/>
              <a:t>consumer</a:t>
            </a:r>
          </a:p>
        </p:txBody>
      </p:sp>
      <p:sp>
        <p:nvSpPr>
          <p:cNvPr id="46" name="TextBox 45"/>
          <p:cNvSpPr txBox="1"/>
          <p:nvPr/>
        </p:nvSpPr>
        <p:spPr>
          <a:xfrm>
            <a:off x="-64126" y="1676838"/>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8891" y="1529676"/>
            <a:ext cx="763956" cy="764704"/>
          </a:xfrm>
          <a:prstGeom prst="rect">
            <a:avLst/>
          </a:prstGeom>
          <a:ln>
            <a:solidFill>
              <a:schemeClr val="tx1">
                <a:lumMod val="85000"/>
                <a:lumOff val="15000"/>
              </a:schemeClr>
            </a:solidFill>
          </a:ln>
        </p:spPr>
      </p:pic>
    </p:spTree>
    <p:extLst>
      <p:ext uri="{BB962C8B-B14F-4D97-AF65-F5344CB8AC3E}">
        <p14:creationId xmlns:p14="http://schemas.microsoft.com/office/powerpoint/2010/main" val="405514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Future Work</a:t>
            </a:r>
          </a:p>
        </p:txBody>
      </p:sp>
      <p:sp>
        <p:nvSpPr>
          <p:cNvPr id="6" name="Content Placeholder 5"/>
          <p:cNvSpPr>
            <a:spLocks noGrp="1"/>
          </p:cNvSpPr>
          <p:nvPr>
            <p:ph idx="1"/>
          </p:nvPr>
        </p:nvSpPr>
        <p:spPr/>
        <p:txBody>
          <a:bodyPr/>
          <a:lstStyle/>
          <a:p>
            <a:r>
              <a:rPr lang="en-US" dirty="0"/>
              <a:t>Application Builder</a:t>
            </a:r>
          </a:p>
          <a:p>
            <a:pPr lvl="1"/>
            <a:r>
              <a:rPr lang="en-US" dirty="0"/>
              <a:t>Wizard to build the OWS Context document</a:t>
            </a:r>
          </a:p>
          <a:p>
            <a:pPr lvl="1"/>
            <a:r>
              <a:rPr lang="en-US" dirty="0"/>
              <a:t>Wizard to </a:t>
            </a:r>
            <a:r>
              <a:rPr lang="en-US" dirty="0" err="1"/>
              <a:t>Dockerize</a:t>
            </a:r>
            <a:r>
              <a:rPr lang="en-US" dirty="0"/>
              <a:t> application</a:t>
            </a:r>
          </a:p>
          <a:p>
            <a:pPr lvl="1"/>
            <a:r>
              <a:rPr lang="en-US" dirty="0"/>
              <a:t>Standardized and standardized handling of output data </a:t>
            </a:r>
          </a:p>
          <a:p>
            <a:endParaRPr lang="en-US" dirty="0"/>
          </a:p>
          <a:p>
            <a:r>
              <a:rPr lang="en-US" dirty="0"/>
              <a:t>Application Deployment &amp; Execution</a:t>
            </a:r>
          </a:p>
          <a:p>
            <a:pPr lvl="1"/>
            <a:r>
              <a:rPr lang="en-US" dirty="0"/>
              <a:t>More info about application in AP, e.g. infrastructure resource requirements, parallelization options etc.</a:t>
            </a:r>
          </a:p>
          <a:p>
            <a:pPr lvl="1"/>
            <a:r>
              <a:rPr lang="en-US" dirty="0"/>
              <a:t>Test more complex applications, e.g. multi-cloud</a:t>
            </a:r>
          </a:p>
          <a:p>
            <a:pPr lvl="1"/>
            <a:r>
              <a:rPr lang="en-US" dirty="0"/>
              <a:t>Security</a:t>
            </a:r>
          </a:p>
          <a:p>
            <a:pPr lvl="1"/>
            <a:r>
              <a:rPr lang="en-US" dirty="0"/>
              <a:t>Bulk windowed execution, continuous periodic generation</a:t>
            </a:r>
          </a:p>
          <a:p>
            <a:pPr lvl="1"/>
            <a:r>
              <a:rPr lang="en-US" dirty="0"/>
              <a:t>Quotes, accounting/billing</a:t>
            </a:r>
          </a:p>
          <a:p>
            <a:endParaRPr lang="en-US" dirty="0"/>
          </a:p>
        </p:txBody>
      </p:sp>
    </p:spTree>
    <p:extLst>
      <p:ext uri="{BB962C8B-B14F-4D97-AF65-F5344CB8AC3E}">
        <p14:creationId xmlns:p14="http://schemas.microsoft.com/office/powerpoint/2010/main" val="603981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5A0A-7A99-8C47-BCE9-4AE1F69F650D}"/>
              </a:ext>
            </a:extLst>
          </p:cNvPr>
          <p:cNvSpPr>
            <a:spLocks noGrp="1"/>
          </p:cNvSpPr>
          <p:nvPr>
            <p:ph type="title"/>
          </p:nvPr>
        </p:nvSpPr>
        <p:spPr/>
        <p:txBody>
          <a:bodyPr/>
          <a:lstStyle/>
          <a:p>
            <a:r>
              <a:rPr lang="en-US" dirty="0"/>
              <a:t>What we want to do -1</a:t>
            </a:r>
          </a:p>
        </p:txBody>
      </p:sp>
      <p:sp>
        <p:nvSpPr>
          <p:cNvPr id="3" name="Content Placeholder 2">
            <a:extLst>
              <a:ext uri="{FF2B5EF4-FFF2-40B4-BE49-F238E27FC236}">
                <a16:creationId xmlns:a16="http://schemas.microsoft.com/office/drawing/2014/main" id="{45FB294B-539A-4349-9C72-EC84AEDA27BD}"/>
              </a:ext>
            </a:extLst>
          </p:cNvPr>
          <p:cNvSpPr>
            <a:spLocks noGrp="1"/>
          </p:cNvSpPr>
          <p:nvPr>
            <p:ph idx="1"/>
          </p:nvPr>
        </p:nvSpPr>
        <p:spPr/>
        <p:txBody>
          <a:bodyPr/>
          <a:lstStyle/>
          <a:p>
            <a:r>
              <a:rPr lang="en-US" dirty="0"/>
              <a:t>Canada’s forest cover an area of 348 million hectares, which is 35% of Canada’s land area and 9% of the world’s forested area. </a:t>
            </a:r>
          </a:p>
          <a:p>
            <a:r>
              <a:rPr lang="en-US" dirty="0"/>
              <a:t>Because vast areas are inaccessible, researchers use satellites such as Sentinel-1 to gain valuable insights into Canada’s forest ecosystem.</a:t>
            </a:r>
          </a:p>
          <a:p>
            <a:r>
              <a:rPr lang="en-US" dirty="0"/>
              <a:t>The Hackathon shall evaluate the extent of wild fires based on Sentinel-1 data for the summer of 2017 over the Northwest Territories, Canada. </a:t>
            </a:r>
          </a:p>
        </p:txBody>
      </p:sp>
      <p:sp>
        <p:nvSpPr>
          <p:cNvPr id="4" name="Slide Number Placeholder 3">
            <a:extLst>
              <a:ext uri="{FF2B5EF4-FFF2-40B4-BE49-F238E27FC236}">
                <a16:creationId xmlns:a16="http://schemas.microsoft.com/office/drawing/2014/main" id="{2ABF7698-B971-4B43-BE01-4F87888220BA}"/>
              </a:ext>
            </a:extLst>
          </p:cNvPr>
          <p:cNvSpPr>
            <a:spLocks noGrp="1"/>
          </p:cNvSpPr>
          <p:nvPr>
            <p:ph type="sldNum" sz="quarter" idx="11"/>
          </p:nvPr>
        </p:nvSpPr>
        <p:spPr/>
        <p:txBody>
          <a:bodyPr/>
          <a:lstStyle/>
          <a:p>
            <a:pPr>
              <a:defRPr/>
            </a:pPr>
            <a:fld id="{D417390A-8201-4953-9183-2366AD68A04D}" type="slidenum">
              <a:rPr lang="en-US" smtClean="0"/>
              <a:pPr>
                <a:defRPr/>
              </a:pPr>
              <a:t>14</a:t>
            </a:fld>
            <a:endParaRPr lang="en-US"/>
          </a:p>
        </p:txBody>
      </p:sp>
    </p:spTree>
    <p:extLst>
      <p:ext uri="{BB962C8B-B14F-4D97-AF65-F5344CB8AC3E}">
        <p14:creationId xmlns:p14="http://schemas.microsoft.com/office/powerpoint/2010/main" val="174784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5A0A-7A99-8C47-BCE9-4AE1F69F650D}"/>
              </a:ext>
            </a:extLst>
          </p:cNvPr>
          <p:cNvSpPr>
            <a:spLocks noGrp="1"/>
          </p:cNvSpPr>
          <p:nvPr>
            <p:ph type="title"/>
          </p:nvPr>
        </p:nvSpPr>
        <p:spPr/>
        <p:txBody>
          <a:bodyPr/>
          <a:lstStyle/>
          <a:p>
            <a:r>
              <a:rPr lang="en-US" dirty="0"/>
              <a:t>What we want to do -2</a:t>
            </a:r>
          </a:p>
        </p:txBody>
      </p:sp>
      <p:sp>
        <p:nvSpPr>
          <p:cNvPr id="3" name="Content Placeholder 2">
            <a:extLst>
              <a:ext uri="{FF2B5EF4-FFF2-40B4-BE49-F238E27FC236}">
                <a16:creationId xmlns:a16="http://schemas.microsoft.com/office/drawing/2014/main" id="{45FB294B-539A-4349-9C72-EC84AEDA27BD}"/>
              </a:ext>
            </a:extLst>
          </p:cNvPr>
          <p:cNvSpPr>
            <a:spLocks noGrp="1"/>
          </p:cNvSpPr>
          <p:nvPr>
            <p:ph idx="1"/>
          </p:nvPr>
        </p:nvSpPr>
        <p:spPr/>
        <p:txBody>
          <a:bodyPr/>
          <a:lstStyle/>
          <a:p>
            <a:r>
              <a:rPr lang="en-US" dirty="0"/>
              <a:t>Organizers will provide the Sentinel Application Platform (SNAP) Software Toolbox together with a pre-defined workflow packaged in a Docker container. </a:t>
            </a:r>
          </a:p>
          <a:p>
            <a:r>
              <a:rPr lang="en-US" dirty="0"/>
              <a:t>Hackathon participants can use the Docker container "as is" and do not need to modify the container or the application. </a:t>
            </a:r>
          </a:p>
          <a:p>
            <a:r>
              <a:rPr lang="en-US" dirty="0"/>
              <a:t>The SNAP workflow in that Docker container requires two types of data: Digital Elevation Model (DEM) data and Sentinel-1 data. Both will be made available to the participants as cloud resources.</a:t>
            </a:r>
          </a:p>
          <a:p>
            <a:endParaRPr lang="en-US" dirty="0"/>
          </a:p>
        </p:txBody>
      </p:sp>
      <p:sp>
        <p:nvSpPr>
          <p:cNvPr id="4" name="Slide Number Placeholder 3">
            <a:extLst>
              <a:ext uri="{FF2B5EF4-FFF2-40B4-BE49-F238E27FC236}">
                <a16:creationId xmlns:a16="http://schemas.microsoft.com/office/drawing/2014/main" id="{2ABF7698-B971-4B43-BE01-4F87888220BA}"/>
              </a:ext>
            </a:extLst>
          </p:cNvPr>
          <p:cNvSpPr>
            <a:spLocks noGrp="1"/>
          </p:cNvSpPr>
          <p:nvPr>
            <p:ph type="sldNum" sz="quarter" idx="11"/>
          </p:nvPr>
        </p:nvSpPr>
        <p:spPr/>
        <p:txBody>
          <a:bodyPr/>
          <a:lstStyle/>
          <a:p>
            <a:pPr>
              <a:defRPr/>
            </a:pPr>
            <a:fld id="{D417390A-8201-4953-9183-2366AD68A04D}" type="slidenum">
              <a:rPr lang="en-US" smtClean="0"/>
              <a:pPr>
                <a:defRPr/>
              </a:pPr>
              <a:t>15</a:t>
            </a:fld>
            <a:endParaRPr lang="en-US"/>
          </a:p>
        </p:txBody>
      </p:sp>
    </p:spTree>
    <p:extLst>
      <p:ext uri="{BB962C8B-B14F-4D97-AF65-F5344CB8AC3E}">
        <p14:creationId xmlns:p14="http://schemas.microsoft.com/office/powerpoint/2010/main" val="3405048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08BC-D616-1543-977B-7902DBFDAFCF}"/>
              </a:ext>
            </a:extLst>
          </p:cNvPr>
          <p:cNvSpPr>
            <a:spLocks noGrp="1"/>
          </p:cNvSpPr>
          <p:nvPr>
            <p:ph type="title"/>
          </p:nvPr>
        </p:nvSpPr>
        <p:spPr/>
        <p:txBody>
          <a:bodyPr/>
          <a:lstStyle/>
          <a:p>
            <a:r>
              <a:rPr lang="en-US" dirty="0"/>
              <a:t>3 Steps Process</a:t>
            </a:r>
          </a:p>
        </p:txBody>
      </p:sp>
      <p:graphicFrame>
        <p:nvGraphicFramePr>
          <p:cNvPr id="5" name="Content Placeholder 4">
            <a:extLst>
              <a:ext uri="{FF2B5EF4-FFF2-40B4-BE49-F238E27FC236}">
                <a16:creationId xmlns:a16="http://schemas.microsoft.com/office/drawing/2014/main" id="{EF6ECD8D-B807-A244-84F4-3535AB2F864B}"/>
              </a:ext>
            </a:extLst>
          </p:cNvPr>
          <p:cNvGraphicFramePr>
            <a:graphicFrameLocks noGrp="1"/>
          </p:cNvGraphicFramePr>
          <p:nvPr>
            <p:ph idx="1"/>
            <p:extLst>
              <p:ext uri="{D42A27DB-BD31-4B8C-83A1-F6EECF244321}">
                <p14:modId xmlns:p14="http://schemas.microsoft.com/office/powerpoint/2010/main" val="2745118696"/>
              </p:ext>
            </p:extLst>
          </p:nvPr>
        </p:nvGraphicFramePr>
        <p:xfrm>
          <a:off x="346075" y="1279525"/>
          <a:ext cx="8458200" cy="3294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1DABC56-E3D8-8841-9C7D-7855C22F3F75}"/>
              </a:ext>
            </a:extLst>
          </p:cNvPr>
          <p:cNvSpPr>
            <a:spLocks noGrp="1"/>
          </p:cNvSpPr>
          <p:nvPr>
            <p:ph type="sldNum" sz="quarter" idx="11"/>
          </p:nvPr>
        </p:nvSpPr>
        <p:spPr/>
        <p:txBody>
          <a:bodyPr/>
          <a:lstStyle/>
          <a:p>
            <a:pPr>
              <a:defRPr/>
            </a:pPr>
            <a:fld id="{D417390A-8201-4953-9183-2366AD68A04D}" type="slidenum">
              <a:rPr lang="en-US" smtClean="0"/>
              <a:pPr>
                <a:defRPr/>
              </a:pPr>
              <a:t>16</a:t>
            </a:fld>
            <a:endParaRPr lang="en-US"/>
          </a:p>
        </p:txBody>
      </p:sp>
    </p:spTree>
    <p:extLst>
      <p:ext uri="{BB962C8B-B14F-4D97-AF65-F5344CB8AC3E}">
        <p14:creationId xmlns:p14="http://schemas.microsoft.com/office/powerpoint/2010/main" val="122513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CAB7E-5E2B-3D4D-9D2B-35DD598764FF}"/>
              </a:ext>
            </a:extLst>
          </p:cNvPr>
          <p:cNvSpPr>
            <a:spLocks noGrp="1"/>
          </p:cNvSpPr>
          <p:nvPr>
            <p:ph type="title"/>
          </p:nvPr>
        </p:nvSpPr>
        <p:spPr/>
        <p:txBody>
          <a:bodyPr/>
          <a:lstStyle/>
          <a:p>
            <a:r>
              <a:rPr lang="en-US" dirty="0"/>
              <a:t>1</a:t>
            </a:r>
            <a:r>
              <a:rPr lang="en-US" baseline="30000" dirty="0"/>
              <a:t>st</a:t>
            </a:r>
            <a:r>
              <a:rPr lang="en-US" dirty="0"/>
              <a:t> Step: Application Package Definition</a:t>
            </a:r>
          </a:p>
        </p:txBody>
      </p:sp>
      <p:sp>
        <p:nvSpPr>
          <p:cNvPr id="3" name="Content Placeholder 2">
            <a:extLst>
              <a:ext uri="{FF2B5EF4-FFF2-40B4-BE49-F238E27FC236}">
                <a16:creationId xmlns:a16="http://schemas.microsoft.com/office/drawing/2014/main" id="{E43BA9AC-1B70-D34B-BA22-B0DBA6EE39FE}"/>
              </a:ext>
            </a:extLst>
          </p:cNvPr>
          <p:cNvSpPr>
            <a:spLocks noGrp="1"/>
          </p:cNvSpPr>
          <p:nvPr>
            <p:ph idx="1"/>
          </p:nvPr>
        </p:nvSpPr>
        <p:spPr/>
        <p:txBody>
          <a:bodyPr/>
          <a:lstStyle/>
          <a:p>
            <a:r>
              <a:rPr lang="en-US" dirty="0"/>
              <a:t>Participants need to develop the </a:t>
            </a:r>
            <a:r>
              <a:rPr lang="en-US" i="1" dirty="0"/>
              <a:t>Application Package</a:t>
            </a:r>
            <a:r>
              <a:rPr lang="en-US" dirty="0"/>
              <a:t> for the application in the Docker container. This is a joint effort to ensure that all Application Packages look the same.</a:t>
            </a:r>
          </a:p>
        </p:txBody>
      </p:sp>
      <p:sp>
        <p:nvSpPr>
          <p:cNvPr id="4" name="Slide Number Placeholder 3">
            <a:extLst>
              <a:ext uri="{FF2B5EF4-FFF2-40B4-BE49-F238E27FC236}">
                <a16:creationId xmlns:a16="http://schemas.microsoft.com/office/drawing/2014/main" id="{E08E1967-F1CD-9442-B8AC-25A66546D20B}"/>
              </a:ext>
            </a:extLst>
          </p:cNvPr>
          <p:cNvSpPr>
            <a:spLocks noGrp="1"/>
          </p:cNvSpPr>
          <p:nvPr>
            <p:ph type="sldNum" sz="quarter" idx="11"/>
          </p:nvPr>
        </p:nvSpPr>
        <p:spPr/>
        <p:txBody>
          <a:bodyPr/>
          <a:lstStyle/>
          <a:p>
            <a:pPr>
              <a:defRPr/>
            </a:pPr>
            <a:fld id="{D417390A-8201-4953-9183-2366AD68A04D}" type="slidenum">
              <a:rPr lang="en-US" smtClean="0"/>
              <a:pPr>
                <a:defRPr/>
              </a:pPr>
              <a:t>17</a:t>
            </a:fld>
            <a:endParaRPr lang="en-US"/>
          </a:p>
        </p:txBody>
      </p:sp>
    </p:spTree>
    <p:extLst>
      <p:ext uri="{BB962C8B-B14F-4D97-AF65-F5344CB8AC3E}">
        <p14:creationId xmlns:p14="http://schemas.microsoft.com/office/powerpoint/2010/main" val="2561266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2F49-28ED-B24F-BD7A-49E845FE991F}"/>
              </a:ext>
            </a:extLst>
          </p:cNvPr>
          <p:cNvSpPr>
            <a:spLocks noGrp="1"/>
          </p:cNvSpPr>
          <p:nvPr>
            <p:ph type="title"/>
          </p:nvPr>
        </p:nvSpPr>
        <p:spPr/>
        <p:txBody>
          <a:bodyPr/>
          <a:lstStyle/>
          <a:p>
            <a:r>
              <a:rPr lang="en-US" dirty="0"/>
              <a:t>2</a:t>
            </a:r>
            <a:r>
              <a:rPr lang="en-US" baseline="30000" dirty="0"/>
              <a:t>nd</a:t>
            </a:r>
            <a:r>
              <a:rPr lang="en-US" dirty="0"/>
              <a:t> Step: ADES Setup</a:t>
            </a:r>
          </a:p>
        </p:txBody>
      </p:sp>
      <p:sp>
        <p:nvSpPr>
          <p:cNvPr id="3" name="Content Placeholder 2">
            <a:extLst>
              <a:ext uri="{FF2B5EF4-FFF2-40B4-BE49-F238E27FC236}">
                <a16:creationId xmlns:a16="http://schemas.microsoft.com/office/drawing/2014/main" id="{5B0CF162-CD17-FC40-AF9D-DAC2ACED5C08}"/>
              </a:ext>
            </a:extLst>
          </p:cNvPr>
          <p:cNvSpPr>
            <a:spLocks noGrp="1"/>
          </p:cNvSpPr>
          <p:nvPr>
            <p:ph idx="1"/>
          </p:nvPr>
        </p:nvSpPr>
        <p:spPr/>
        <p:txBody>
          <a:bodyPr/>
          <a:lstStyle/>
          <a:p>
            <a:r>
              <a:rPr lang="en-US" dirty="0"/>
              <a:t>An </a:t>
            </a:r>
            <a:r>
              <a:rPr lang="en-US" i="1" dirty="0"/>
              <a:t>Application Deployment and Execution Service</a:t>
            </a:r>
            <a:r>
              <a:rPr lang="en-US" dirty="0"/>
              <a:t> (ADES) needs to be set up that supports two requests:</a:t>
            </a:r>
          </a:p>
          <a:p>
            <a:pPr lvl="1"/>
            <a:r>
              <a:rPr lang="en-US" dirty="0"/>
              <a:t>The registration of the </a:t>
            </a:r>
            <a:r>
              <a:rPr lang="en-US" i="1" dirty="0"/>
              <a:t>Application Package</a:t>
            </a:r>
            <a:r>
              <a:rPr lang="en-US" dirty="0"/>
              <a:t> as a new process. Here, the client will issue a WPS request that includes the </a:t>
            </a:r>
            <a:r>
              <a:rPr lang="en-US" i="1" dirty="0"/>
              <a:t>Application Package</a:t>
            </a:r>
            <a:r>
              <a:rPr lang="en-US" dirty="0"/>
              <a:t> either inline or by reference (to be decided during the Hackathon).</a:t>
            </a:r>
          </a:p>
          <a:p>
            <a:pPr lvl="1"/>
            <a:r>
              <a:rPr lang="en-US" dirty="0"/>
              <a:t>The execution of that new process, which includes the deployment and execution of the Docker container on cloud platforms provided by sponsors.</a:t>
            </a:r>
          </a:p>
          <a:p>
            <a:r>
              <a:rPr lang="en-US" dirty="0"/>
              <a:t>The ADES can be setup on server operated by the participant.</a:t>
            </a:r>
          </a:p>
          <a:p>
            <a:pPr marL="0" indent="0">
              <a:buNone/>
            </a:pPr>
            <a:endParaRPr lang="en-US" dirty="0"/>
          </a:p>
        </p:txBody>
      </p:sp>
      <p:sp>
        <p:nvSpPr>
          <p:cNvPr id="4" name="Slide Number Placeholder 3">
            <a:extLst>
              <a:ext uri="{FF2B5EF4-FFF2-40B4-BE49-F238E27FC236}">
                <a16:creationId xmlns:a16="http://schemas.microsoft.com/office/drawing/2014/main" id="{4A28E580-B691-894F-A393-B088F9BBB765}"/>
              </a:ext>
            </a:extLst>
          </p:cNvPr>
          <p:cNvSpPr>
            <a:spLocks noGrp="1"/>
          </p:cNvSpPr>
          <p:nvPr>
            <p:ph type="sldNum" sz="quarter" idx="11"/>
          </p:nvPr>
        </p:nvSpPr>
        <p:spPr/>
        <p:txBody>
          <a:bodyPr/>
          <a:lstStyle/>
          <a:p>
            <a:pPr>
              <a:defRPr/>
            </a:pPr>
            <a:fld id="{D417390A-8201-4953-9183-2366AD68A04D}" type="slidenum">
              <a:rPr lang="en-US" smtClean="0"/>
              <a:pPr>
                <a:defRPr/>
              </a:pPr>
              <a:t>18</a:t>
            </a:fld>
            <a:endParaRPr lang="en-US"/>
          </a:p>
        </p:txBody>
      </p:sp>
    </p:spTree>
    <p:extLst>
      <p:ext uri="{BB962C8B-B14F-4D97-AF65-F5344CB8AC3E}">
        <p14:creationId xmlns:p14="http://schemas.microsoft.com/office/powerpoint/2010/main" val="1410540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762F-8D15-9544-82DA-286212F09EF8}"/>
              </a:ext>
            </a:extLst>
          </p:cNvPr>
          <p:cNvSpPr>
            <a:spLocks noGrp="1"/>
          </p:cNvSpPr>
          <p:nvPr>
            <p:ph type="title"/>
          </p:nvPr>
        </p:nvSpPr>
        <p:spPr/>
        <p:txBody>
          <a:bodyPr/>
          <a:lstStyle/>
          <a:p>
            <a:r>
              <a:rPr lang="en-US" dirty="0"/>
              <a:t>2</a:t>
            </a:r>
            <a:r>
              <a:rPr lang="en-US" baseline="30000" dirty="0"/>
              <a:t>nd</a:t>
            </a:r>
            <a:r>
              <a:rPr lang="en-US" dirty="0"/>
              <a:t> Step</a:t>
            </a:r>
          </a:p>
        </p:txBody>
      </p:sp>
      <p:sp>
        <p:nvSpPr>
          <p:cNvPr id="3" name="Content Placeholder 2">
            <a:extLst>
              <a:ext uri="{FF2B5EF4-FFF2-40B4-BE49-F238E27FC236}">
                <a16:creationId xmlns:a16="http://schemas.microsoft.com/office/drawing/2014/main" id="{81533530-1814-604E-89A7-DD776AE8C274}"/>
              </a:ext>
            </a:extLst>
          </p:cNvPr>
          <p:cNvSpPr>
            <a:spLocks noGrp="1"/>
          </p:cNvSpPr>
          <p:nvPr>
            <p:ph idx="1"/>
          </p:nvPr>
        </p:nvSpPr>
        <p:spPr/>
        <p:txBody>
          <a:bodyPr/>
          <a:lstStyle/>
          <a:p>
            <a:r>
              <a:rPr lang="en-US" dirty="0"/>
              <a:t>The ADES shall provide a WPS interface that allows a client to execute the processing of all Sentinel-1 scenes over the Northwest Territories. Roughly 130 Sentinel files need to be processed.</a:t>
            </a:r>
          </a:p>
        </p:txBody>
      </p:sp>
      <p:sp>
        <p:nvSpPr>
          <p:cNvPr id="4" name="Slide Number Placeholder 3">
            <a:extLst>
              <a:ext uri="{FF2B5EF4-FFF2-40B4-BE49-F238E27FC236}">
                <a16:creationId xmlns:a16="http://schemas.microsoft.com/office/drawing/2014/main" id="{E5DA50DC-FA23-3C47-80A4-FF4878D11C46}"/>
              </a:ext>
            </a:extLst>
          </p:cNvPr>
          <p:cNvSpPr>
            <a:spLocks noGrp="1"/>
          </p:cNvSpPr>
          <p:nvPr>
            <p:ph type="sldNum" sz="quarter" idx="11"/>
          </p:nvPr>
        </p:nvSpPr>
        <p:spPr/>
        <p:txBody>
          <a:bodyPr/>
          <a:lstStyle/>
          <a:p>
            <a:pPr>
              <a:defRPr/>
            </a:pPr>
            <a:fld id="{D417390A-8201-4953-9183-2366AD68A04D}" type="slidenum">
              <a:rPr lang="en-US" smtClean="0"/>
              <a:pPr>
                <a:defRPr/>
              </a:pPr>
              <a:t>19</a:t>
            </a:fld>
            <a:endParaRPr lang="en-US"/>
          </a:p>
        </p:txBody>
      </p:sp>
    </p:spTree>
    <p:extLst>
      <p:ext uri="{BB962C8B-B14F-4D97-AF65-F5344CB8AC3E}">
        <p14:creationId xmlns:p14="http://schemas.microsoft.com/office/powerpoint/2010/main" val="144161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51370-C598-DD41-B5E9-34A6B27F8A6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78BDC91-9766-964C-9486-2742FDD2A4D6}"/>
              </a:ext>
            </a:extLst>
          </p:cNvPr>
          <p:cNvSpPr>
            <a:spLocks noGrp="1"/>
          </p:cNvSpPr>
          <p:nvPr>
            <p:ph idx="1"/>
          </p:nvPr>
        </p:nvSpPr>
        <p:spPr/>
        <p:txBody>
          <a:bodyPr/>
          <a:lstStyle/>
          <a:p>
            <a:r>
              <a:rPr lang="en-US" dirty="0"/>
              <a:t>13:30 – 13:45</a:t>
            </a:r>
          </a:p>
          <a:p>
            <a:pPr lvl="1"/>
            <a:r>
              <a:rPr lang="en-US" dirty="0"/>
              <a:t>Patent call, introduction, admin</a:t>
            </a:r>
          </a:p>
          <a:p>
            <a:r>
              <a:rPr lang="en-US" dirty="0"/>
              <a:t>13:45 – 14:05</a:t>
            </a:r>
          </a:p>
          <a:p>
            <a:pPr lvl="1"/>
            <a:r>
              <a:rPr lang="en-US" dirty="0"/>
              <a:t>What do we want to do?</a:t>
            </a:r>
          </a:p>
          <a:p>
            <a:r>
              <a:rPr lang="en-US" dirty="0"/>
              <a:t>14:05 – 14:25</a:t>
            </a:r>
          </a:p>
          <a:p>
            <a:pPr lvl="1"/>
            <a:r>
              <a:rPr lang="en-US" dirty="0"/>
              <a:t>Application, clouds</a:t>
            </a:r>
          </a:p>
          <a:p>
            <a:r>
              <a:rPr lang="en-US" dirty="0"/>
              <a:t>14:25 – 15:00 discussion</a:t>
            </a:r>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6127F92-F474-404B-BD69-55271038E6E1}"/>
              </a:ext>
            </a:extLst>
          </p:cNvPr>
          <p:cNvSpPr>
            <a:spLocks noGrp="1"/>
          </p:cNvSpPr>
          <p:nvPr>
            <p:ph type="sldNum" sz="quarter" idx="11"/>
          </p:nvPr>
        </p:nvSpPr>
        <p:spPr/>
        <p:txBody>
          <a:bodyPr/>
          <a:lstStyle/>
          <a:p>
            <a:pPr>
              <a:defRPr/>
            </a:pPr>
            <a:fld id="{D417390A-8201-4953-9183-2366AD68A04D}" type="slidenum">
              <a:rPr lang="en-US" smtClean="0"/>
              <a:pPr>
                <a:defRPr/>
              </a:pPr>
              <a:t>2</a:t>
            </a:fld>
            <a:endParaRPr lang="en-US"/>
          </a:p>
        </p:txBody>
      </p:sp>
    </p:spTree>
    <p:extLst>
      <p:ext uri="{BB962C8B-B14F-4D97-AF65-F5344CB8AC3E}">
        <p14:creationId xmlns:p14="http://schemas.microsoft.com/office/powerpoint/2010/main" val="369023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4032-03AC-FD45-AD2F-FD93F9A35100}"/>
              </a:ext>
            </a:extLst>
          </p:cNvPr>
          <p:cNvSpPr>
            <a:spLocks noGrp="1"/>
          </p:cNvSpPr>
          <p:nvPr>
            <p:ph type="title"/>
          </p:nvPr>
        </p:nvSpPr>
        <p:spPr/>
        <p:txBody>
          <a:bodyPr/>
          <a:lstStyle/>
          <a:p>
            <a:r>
              <a:rPr lang="en-US" dirty="0"/>
              <a:t>3rd Step: Deployment &amp; Execution</a:t>
            </a:r>
          </a:p>
        </p:txBody>
      </p:sp>
      <p:sp>
        <p:nvSpPr>
          <p:cNvPr id="3" name="Content Placeholder 2">
            <a:extLst>
              <a:ext uri="{FF2B5EF4-FFF2-40B4-BE49-F238E27FC236}">
                <a16:creationId xmlns:a16="http://schemas.microsoft.com/office/drawing/2014/main" id="{CD19F77D-0D3E-5C44-82B3-1DFDB9C4BA8A}"/>
              </a:ext>
            </a:extLst>
          </p:cNvPr>
          <p:cNvSpPr>
            <a:spLocks noGrp="1"/>
          </p:cNvSpPr>
          <p:nvPr>
            <p:ph idx="1"/>
          </p:nvPr>
        </p:nvSpPr>
        <p:spPr/>
        <p:txBody>
          <a:bodyPr/>
          <a:lstStyle/>
          <a:p>
            <a:r>
              <a:rPr lang="en-US" dirty="0"/>
              <a:t>The client application will issue the same deployment and execution requests to all ADES implementations. Two requests will be tested:</a:t>
            </a:r>
          </a:p>
          <a:p>
            <a:pPr lvl="1"/>
            <a:r>
              <a:rPr lang="en-US" dirty="0"/>
              <a:t>The first request calls the ADES to deploy the Docker Container only once and to process a single Sentinel-1 scene.</a:t>
            </a:r>
          </a:p>
          <a:p>
            <a:pPr lvl="1"/>
            <a:r>
              <a:rPr lang="en-US" dirty="0"/>
              <a:t>The second request calls the ADES to deploy the Docker Container n-times to process all Sentinel-1 scenes. It is up to the ADES to either execute the same Container sequentially or to optimize performance and to deploy the Container n-times for max parallel processing. The results do not need to be processed any further (in particular no </a:t>
            </a:r>
            <a:r>
              <a:rPr lang="en-US" dirty="0" err="1"/>
              <a:t>mosaicing</a:t>
            </a:r>
            <a:r>
              <a:rPr lang="en-US" dirty="0"/>
              <a:t> required).</a:t>
            </a:r>
          </a:p>
          <a:p>
            <a:r>
              <a:rPr lang="en-US" dirty="0"/>
              <a:t>The resulting scenes will be accessed by the client. In both cases, the ADES shall return a URL that contains all results in a single folder.</a:t>
            </a:r>
          </a:p>
        </p:txBody>
      </p:sp>
      <p:sp>
        <p:nvSpPr>
          <p:cNvPr id="4" name="Slide Number Placeholder 3">
            <a:extLst>
              <a:ext uri="{FF2B5EF4-FFF2-40B4-BE49-F238E27FC236}">
                <a16:creationId xmlns:a16="http://schemas.microsoft.com/office/drawing/2014/main" id="{6F5DB1A4-F06A-0943-A44D-D085FF65E611}"/>
              </a:ext>
            </a:extLst>
          </p:cNvPr>
          <p:cNvSpPr>
            <a:spLocks noGrp="1"/>
          </p:cNvSpPr>
          <p:nvPr>
            <p:ph type="sldNum" sz="quarter" idx="11"/>
          </p:nvPr>
        </p:nvSpPr>
        <p:spPr/>
        <p:txBody>
          <a:bodyPr/>
          <a:lstStyle/>
          <a:p>
            <a:pPr>
              <a:defRPr/>
            </a:pPr>
            <a:fld id="{D417390A-8201-4953-9183-2366AD68A04D}" type="slidenum">
              <a:rPr lang="en-US" smtClean="0"/>
              <a:pPr>
                <a:defRPr/>
              </a:pPr>
              <a:t>20</a:t>
            </a:fld>
            <a:endParaRPr lang="en-US"/>
          </a:p>
        </p:txBody>
      </p:sp>
    </p:spTree>
    <p:extLst>
      <p:ext uri="{BB962C8B-B14F-4D97-AF65-F5344CB8AC3E}">
        <p14:creationId xmlns:p14="http://schemas.microsoft.com/office/powerpoint/2010/main" val="210788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6655-C10B-114A-84BA-1C83AAF04402}"/>
              </a:ext>
            </a:extLst>
          </p:cNvPr>
          <p:cNvSpPr>
            <a:spLocks noGrp="1"/>
          </p:cNvSpPr>
          <p:nvPr>
            <p:ph type="title"/>
          </p:nvPr>
        </p:nvSpPr>
        <p:spPr/>
        <p:txBody>
          <a:bodyPr/>
          <a:lstStyle/>
          <a:p>
            <a:r>
              <a:rPr lang="en-US" dirty="0"/>
              <a:t>Decision points</a:t>
            </a:r>
          </a:p>
        </p:txBody>
      </p:sp>
      <p:sp>
        <p:nvSpPr>
          <p:cNvPr id="3" name="Content Placeholder 2">
            <a:extLst>
              <a:ext uri="{FF2B5EF4-FFF2-40B4-BE49-F238E27FC236}">
                <a16:creationId xmlns:a16="http://schemas.microsoft.com/office/drawing/2014/main" id="{49E0D913-7E2A-F743-B436-29D338A9A001}"/>
              </a:ext>
            </a:extLst>
          </p:cNvPr>
          <p:cNvSpPr>
            <a:spLocks noGrp="1"/>
          </p:cNvSpPr>
          <p:nvPr>
            <p:ph idx="1"/>
          </p:nvPr>
        </p:nvSpPr>
        <p:spPr/>
        <p:txBody>
          <a:bodyPr/>
          <a:lstStyle/>
          <a:p>
            <a:r>
              <a:rPr lang="en-US" dirty="0"/>
              <a:t>Point 1: application package definition</a:t>
            </a:r>
          </a:p>
          <a:p>
            <a:pPr lvl="1"/>
            <a:r>
              <a:rPr lang="en-US" dirty="0"/>
              <a:t>OWS context based</a:t>
            </a:r>
          </a:p>
          <a:p>
            <a:pPr lvl="1"/>
            <a:r>
              <a:rPr lang="en-US" dirty="0"/>
              <a:t>WPS describe process based</a:t>
            </a:r>
          </a:p>
          <a:p>
            <a:r>
              <a:rPr lang="en-US" dirty="0"/>
              <a:t>Point 2: application registration on ADES</a:t>
            </a:r>
          </a:p>
          <a:p>
            <a:pPr lvl="1"/>
            <a:r>
              <a:rPr lang="en-US" dirty="0"/>
              <a:t>WPS-T based implementation</a:t>
            </a:r>
          </a:p>
          <a:p>
            <a:pPr lvl="1"/>
            <a:r>
              <a:rPr lang="en-US" dirty="0"/>
              <a:t>Specific operation</a:t>
            </a:r>
          </a:p>
          <a:p>
            <a:r>
              <a:rPr lang="en-US" dirty="0"/>
              <a:t>Point 3: application input/output management</a:t>
            </a:r>
          </a:p>
          <a:p>
            <a:pPr lvl="1"/>
            <a:r>
              <a:rPr lang="en-US" dirty="0"/>
              <a:t>System provided fetching functions</a:t>
            </a:r>
          </a:p>
          <a:p>
            <a:pPr lvl="1"/>
            <a:r>
              <a:rPr lang="en-US" dirty="0"/>
              <a:t>Info written in environment variables</a:t>
            </a:r>
          </a:p>
          <a:p>
            <a:pPr lvl="1"/>
            <a:endParaRPr lang="en-US" dirty="0"/>
          </a:p>
          <a:p>
            <a:endParaRPr lang="en-US" dirty="0"/>
          </a:p>
        </p:txBody>
      </p:sp>
      <p:sp>
        <p:nvSpPr>
          <p:cNvPr id="4" name="Slide Number Placeholder 3">
            <a:extLst>
              <a:ext uri="{FF2B5EF4-FFF2-40B4-BE49-F238E27FC236}">
                <a16:creationId xmlns:a16="http://schemas.microsoft.com/office/drawing/2014/main" id="{739F7441-96C3-EF41-BFD3-B2A961B314D5}"/>
              </a:ext>
            </a:extLst>
          </p:cNvPr>
          <p:cNvSpPr>
            <a:spLocks noGrp="1"/>
          </p:cNvSpPr>
          <p:nvPr>
            <p:ph type="sldNum" sz="quarter" idx="11"/>
          </p:nvPr>
        </p:nvSpPr>
        <p:spPr/>
        <p:txBody>
          <a:bodyPr/>
          <a:lstStyle/>
          <a:p>
            <a:pPr>
              <a:defRPr/>
            </a:pPr>
            <a:fld id="{D417390A-8201-4953-9183-2366AD68A04D}" type="slidenum">
              <a:rPr lang="en-US" smtClean="0"/>
              <a:pPr>
                <a:defRPr/>
              </a:pPr>
              <a:t>21</a:t>
            </a:fld>
            <a:endParaRPr lang="en-US"/>
          </a:p>
        </p:txBody>
      </p:sp>
    </p:spTree>
    <p:extLst>
      <p:ext uri="{BB962C8B-B14F-4D97-AF65-F5344CB8AC3E}">
        <p14:creationId xmlns:p14="http://schemas.microsoft.com/office/powerpoint/2010/main" val="145081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SNAP Application 1/2</a:t>
            </a:r>
          </a:p>
        </p:txBody>
      </p:sp>
      <p:sp>
        <p:nvSpPr>
          <p:cNvPr id="3" name="Content Placeholder 2"/>
          <p:cNvSpPr>
            <a:spLocks noGrp="1"/>
          </p:cNvSpPr>
          <p:nvPr>
            <p:ph idx="1"/>
          </p:nvPr>
        </p:nvSpPr>
        <p:spPr>
          <a:xfrm>
            <a:off x="138225" y="1185850"/>
            <a:ext cx="4802323" cy="374013"/>
          </a:xfrm>
        </p:spPr>
        <p:txBody>
          <a:bodyPr/>
          <a:lstStyle/>
          <a:p>
            <a:pPr>
              <a:buFont typeface="Arial" panose="020B0604020202020204" pitchFamily="34" charset="0"/>
              <a:buChar char="•"/>
            </a:pPr>
            <a:r>
              <a:rPr lang="en-GB" dirty="0"/>
              <a:t>SNAP Graph performing 5 tasks</a:t>
            </a:r>
          </a:p>
          <a:p>
            <a:pPr>
              <a:buFont typeface="Wingdings" panose="05000000000000000000" pitchFamily="2" charset="2"/>
              <a:buChar char="Ø"/>
            </a:pPr>
            <a:endParaRPr lang="en-GB" sz="1400" dirty="0"/>
          </a:p>
        </p:txBody>
      </p:sp>
      <p:pic>
        <p:nvPicPr>
          <p:cNvPr id="4" name="Picture 3"/>
          <p:cNvPicPr>
            <a:picLocks noChangeAspect="1"/>
          </p:cNvPicPr>
          <p:nvPr/>
        </p:nvPicPr>
        <p:blipFill>
          <a:blip r:embed="rId2"/>
          <a:stretch>
            <a:fillRect/>
          </a:stretch>
        </p:blipFill>
        <p:spPr>
          <a:xfrm>
            <a:off x="1747790" y="1559863"/>
            <a:ext cx="4085811" cy="2206113"/>
          </a:xfrm>
          <a:prstGeom prst="rect">
            <a:avLst/>
          </a:prstGeom>
        </p:spPr>
      </p:pic>
      <p:sp>
        <p:nvSpPr>
          <p:cNvPr id="6" name="Content Placeholder 2"/>
          <p:cNvSpPr txBox="1">
            <a:spLocks/>
          </p:cNvSpPr>
          <p:nvPr/>
        </p:nvSpPr>
        <p:spPr bwMode="auto">
          <a:xfrm>
            <a:off x="143087" y="3970728"/>
            <a:ext cx="8772313" cy="1065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342900" algn="l" rtl="0" eaLnBrk="1" fontAlgn="base" hangingPunct="1">
              <a:lnSpc>
                <a:spcPct val="119000"/>
              </a:lnSpc>
              <a:spcBef>
                <a:spcPct val="20000"/>
              </a:spcBef>
              <a:spcAft>
                <a:spcPct val="0"/>
              </a:spcAft>
              <a:buClr>
                <a:schemeClr val="accent1"/>
              </a:buClr>
              <a:buFontTx/>
              <a:buNone/>
              <a:defRPr lang="en-GB" sz="1600" baseline="0">
                <a:solidFill>
                  <a:schemeClr val="bg2"/>
                </a:solidFill>
                <a:latin typeface="Verdana"/>
                <a:ea typeface="+mn-ea"/>
                <a:cs typeface="Verdana"/>
              </a:defRPr>
            </a:lvl1pPr>
            <a:lvl2pPr marL="810000" indent="0" algn="l" rtl="0" eaLnBrk="1" fontAlgn="base" hangingPunct="1">
              <a:lnSpc>
                <a:spcPct val="119000"/>
              </a:lnSpc>
              <a:spcBef>
                <a:spcPct val="20000"/>
              </a:spcBef>
              <a:spcAft>
                <a:spcPct val="0"/>
              </a:spcAft>
              <a:buClr>
                <a:schemeClr val="accent1"/>
              </a:buClr>
              <a:buFont typeface="Verdana" pitchFamily="34" charset="0"/>
              <a:buNone/>
              <a:defRPr lang="en-GB" sz="1600" dirty="0" smtClean="0">
                <a:solidFill>
                  <a:schemeClr val="bg2"/>
                </a:solidFill>
                <a:latin typeface="Verdana"/>
                <a:ea typeface="+mn-ea"/>
                <a:cs typeface="Verdana"/>
              </a:defRPr>
            </a:lvl2pPr>
            <a:lvl3pPr marL="1407600" indent="0" algn="l" rtl="0" eaLnBrk="1" fontAlgn="base" hangingPunct="1">
              <a:lnSpc>
                <a:spcPct val="119000"/>
              </a:lnSpc>
              <a:spcBef>
                <a:spcPct val="20000"/>
              </a:spcBef>
              <a:spcAft>
                <a:spcPct val="0"/>
              </a:spcAft>
              <a:buClr>
                <a:schemeClr val="accent1"/>
              </a:buClr>
              <a:buFont typeface="Verdana" pitchFamily="34" charset="0"/>
              <a:buNone/>
              <a:defRPr lang="en-GB" sz="1600" dirty="0" smtClean="0">
                <a:solidFill>
                  <a:schemeClr val="bg2"/>
                </a:solidFill>
                <a:latin typeface="Verdana"/>
                <a:ea typeface="+mn-ea"/>
                <a:cs typeface="Verdana"/>
              </a:defRPr>
            </a:lvl3pPr>
            <a:lvl4pPr marL="2005200" indent="0" algn="l" rtl="0" eaLnBrk="1" fontAlgn="base" hangingPunct="1">
              <a:lnSpc>
                <a:spcPct val="119000"/>
              </a:lnSpc>
              <a:spcBef>
                <a:spcPct val="20000"/>
              </a:spcBef>
              <a:spcAft>
                <a:spcPct val="0"/>
              </a:spcAft>
              <a:buClr>
                <a:schemeClr val="accent1"/>
              </a:buClr>
              <a:buFont typeface="Verdana" pitchFamily="34" charset="0"/>
              <a:buNone/>
              <a:defRPr lang="en-GB" sz="1600" dirty="0" smtClean="0">
                <a:solidFill>
                  <a:schemeClr val="bg2"/>
                </a:solidFill>
                <a:latin typeface="Verdana"/>
                <a:ea typeface="+mn-ea"/>
                <a:cs typeface="Verdana"/>
              </a:defRPr>
            </a:lvl4pPr>
            <a:lvl5pPr marL="2602800" indent="0" algn="l" rtl="0" eaLnBrk="1" fontAlgn="base" hangingPunct="1">
              <a:lnSpc>
                <a:spcPct val="119000"/>
              </a:lnSpc>
              <a:spcBef>
                <a:spcPct val="20000"/>
              </a:spcBef>
              <a:spcAft>
                <a:spcPct val="0"/>
              </a:spcAft>
              <a:buClr>
                <a:schemeClr val="accent1"/>
              </a:buClr>
              <a:buFont typeface="Verdana" pitchFamily="34" charset="0"/>
              <a:buNone/>
              <a:defRPr lang="en-GB" sz="1600" dirty="0" smtClean="0">
                <a:solidFill>
                  <a:schemeClr val="bg2"/>
                </a:solidFill>
                <a:latin typeface="Verdana"/>
                <a:ea typeface="+mn-ea"/>
                <a:cs typeface="Verdana"/>
              </a:defRPr>
            </a:lvl5pPr>
            <a:lvl6pPr marL="34798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6pPr>
            <a:lvl7pPr marL="39370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7pPr>
            <a:lvl8pPr marL="43942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8pPr>
            <a:lvl9pPr marL="4851400" indent="-419100" algn="l" rtl="0" eaLnBrk="1" fontAlgn="base" hangingPunct="1">
              <a:lnSpc>
                <a:spcPct val="119000"/>
              </a:lnSpc>
              <a:spcBef>
                <a:spcPct val="20000"/>
              </a:spcBef>
              <a:spcAft>
                <a:spcPct val="0"/>
              </a:spcAft>
              <a:buClr>
                <a:schemeClr val="accent1"/>
              </a:buClr>
              <a:buFont typeface="Verdana" pitchFamily="34" charset="0"/>
              <a:buChar char="–"/>
              <a:defRPr sz="1600">
                <a:solidFill>
                  <a:schemeClr val="bg2"/>
                </a:solidFill>
                <a:latin typeface="+mn-lt"/>
              </a:defRPr>
            </a:lvl9pPr>
          </a:lstStyle>
          <a:p>
            <a:pPr marL="233363" indent="-233363" eaLnBrk="0" hangingPunct="0">
              <a:buClr>
                <a:srgbClr val="092E5C"/>
              </a:buClr>
              <a:buFont typeface="Arial" panose="020B0604020202020204" pitchFamily="34" charset="0"/>
              <a:buChar char="•"/>
            </a:pPr>
            <a:r>
              <a:rPr lang="en-GB" sz="2400" b="0" dirty="0">
                <a:solidFill>
                  <a:schemeClr val="tx2"/>
                </a:solidFill>
                <a:latin typeface="Helvetica Light"/>
                <a:ea typeface="MS PGothic" pitchFamily="34" charset="-128"/>
                <a:cs typeface="+mn-cs"/>
              </a:rPr>
              <a:t>Input: 1 S1 SLC dual polarization product (HH+HV, VV+VH) over NWT</a:t>
            </a:r>
          </a:p>
          <a:p>
            <a:pPr marL="233363" indent="-233363" eaLnBrk="0" hangingPunct="0">
              <a:buClr>
                <a:srgbClr val="092E5C"/>
              </a:buClr>
              <a:buFont typeface="Arial" panose="020B0604020202020204" pitchFamily="34" charset="0"/>
              <a:buChar char="•"/>
            </a:pPr>
            <a:r>
              <a:rPr lang="en-GB" sz="2400" b="0" dirty="0">
                <a:solidFill>
                  <a:schemeClr val="tx2"/>
                </a:solidFill>
                <a:latin typeface="Helvetica Light"/>
                <a:ea typeface="MS PGothic" pitchFamily="34" charset="-128"/>
                <a:cs typeface="+mn-cs"/>
              </a:rPr>
              <a:t>Output: 1 TIF file</a:t>
            </a:r>
          </a:p>
          <a:p>
            <a:pPr marL="233363" indent="-233363" eaLnBrk="0" hangingPunct="0">
              <a:buClr>
                <a:srgbClr val="092E5C"/>
              </a:buClr>
              <a:buFont typeface="Arial" panose="020B0604020202020204" pitchFamily="34" charset="0"/>
              <a:buChar char="•"/>
            </a:pPr>
            <a:r>
              <a:rPr lang="en-GB" sz="2400" b="0" dirty="0">
                <a:solidFill>
                  <a:schemeClr val="tx2"/>
                </a:solidFill>
                <a:latin typeface="Helvetica Light"/>
                <a:ea typeface="MS PGothic" pitchFamily="34" charset="-128"/>
                <a:cs typeface="+mn-cs"/>
              </a:rPr>
              <a:t>Additional data: CDEM over Canada (if not available SNAP downloads it)</a:t>
            </a:r>
          </a:p>
          <a:p>
            <a:pPr marL="285750" indent="-285750">
              <a:buFont typeface="Wingdings" panose="05000000000000000000" pitchFamily="2" charset="2"/>
              <a:buChar char="Ø"/>
            </a:pPr>
            <a:endParaRPr lang="en-GB" sz="2400" dirty="0">
              <a:solidFill>
                <a:schemeClr val="tx2"/>
              </a:solidFill>
              <a:latin typeface="Helvetica Light"/>
              <a:ea typeface="MS PGothic" pitchFamily="34" charset="-128"/>
              <a:cs typeface="+mn-cs"/>
            </a:endParaRPr>
          </a:p>
          <a:p>
            <a:pPr marL="285750" indent="-285750">
              <a:buFont typeface="Wingdings" panose="05000000000000000000" pitchFamily="2" charset="2"/>
              <a:buChar char="Ø"/>
            </a:pPr>
            <a:endParaRPr lang="en-GB" dirty="0"/>
          </a:p>
          <a:p>
            <a:pPr>
              <a:buFont typeface="Wingdings" panose="05000000000000000000" pitchFamily="2" charset="2"/>
              <a:buChar char="Ø"/>
            </a:pPr>
            <a:endParaRPr lang="en-US" sz="1400" kern="0" dirty="0"/>
          </a:p>
        </p:txBody>
      </p:sp>
    </p:spTree>
    <p:extLst>
      <p:ext uri="{BB962C8B-B14F-4D97-AF65-F5344CB8AC3E}">
        <p14:creationId xmlns:p14="http://schemas.microsoft.com/office/powerpoint/2010/main" val="3963814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SNAP Application 2/2</a:t>
            </a:r>
          </a:p>
        </p:txBody>
      </p:sp>
      <p:sp>
        <p:nvSpPr>
          <p:cNvPr id="3" name="Content Placeholder 2"/>
          <p:cNvSpPr>
            <a:spLocks noGrp="1"/>
          </p:cNvSpPr>
          <p:nvPr>
            <p:ph idx="1"/>
          </p:nvPr>
        </p:nvSpPr>
        <p:spPr/>
        <p:txBody>
          <a:bodyPr/>
          <a:lstStyle/>
          <a:p>
            <a:pPr>
              <a:lnSpc>
                <a:spcPct val="150000"/>
              </a:lnSpc>
              <a:buFont typeface="Arial" panose="020B0604020202020204" pitchFamily="34" charset="0"/>
              <a:buChar char="•"/>
            </a:pPr>
            <a:r>
              <a:rPr lang="en-GB" dirty="0"/>
              <a:t>Requirements: 24GB RAM for JVM (recommended VM with 8vCPU and 32GB RAM)</a:t>
            </a:r>
          </a:p>
          <a:p>
            <a:pPr>
              <a:lnSpc>
                <a:spcPct val="150000"/>
              </a:lnSpc>
              <a:buFont typeface="Arial" panose="020B0604020202020204" pitchFamily="34" charset="0"/>
              <a:buChar char="•"/>
            </a:pPr>
            <a:r>
              <a:rPr lang="en-GB" dirty="0"/>
              <a:t>Processing time: about 6 minutes with recommended settings</a:t>
            </a:r>
          </a:p>
          <a:p>
            <a:pPr>
              <a:lnSpc>
                <a:spcPct val="150000"/>
              </a:lnSpc>
              <a:buFont typeface="Arial" panose="020B0604020202020204" pitchFamily="34" charset="0"/>
              <a:buChar char="•"/>
            </a:pPr>
            <a:r>
              <a:rPr lang="en-GB" dirty="0"/>
              <a:t>Packaged in a Docker container based on CentOS 7</a:t>
            </a:r>
          </a:p>
          <a:p>
            <a:pPr>
              <a:lnSpc>
                <a:spcPct val="150000"/>
              </a:lnSpc>
              <a:buFont typeface="Arial" panose="020B0604020202020204" pitchFamily="34" charset="0"/>
              <a:buChar char="•"/>
            </a:pPr>
            <a:r>
              <a:rPr lang="en-GB" dirty="0"/>
              <a:t>Files to build the container available on GitHub</a:t>
            </a:r>
          </a:p>
          <a:p>
            <a:pPr>
              <a:lnSpc>
                <a:spcPct val="150000"/>
              </a:lnSpc>
              <a:buFont typeface="Arial" panose="020B0604020202020204" pitchFamily="34" charset="0"/>
              <a:buChar char="•"/>
            </a:pPr>
            <a:r>
              <a:rPr lang="en-GB" dirty="0"/>
              <a:t>Execution:</a:t>
            </a:r>
            <a:r>
              <a:rPr lang="en-GB" sz="1400" dirty="0"/>
              <a:t> snap </a:t>
            </a:r>
            <a:r>
              <a:rPr lang="en-GB" sz="1400" dirty="0" err="1"/>
              <a:t>gpt</a:t>
            </a:r>
            <a:r>
              <a:rPr lang="en-GB" sz="1400" dirty="0"/>
              <a:t> </a:t>
            </a:r>
            <a:r>
              <a:rPr lang="en-CA" sz="1400" dirty="0"/>
              <a:t>-c 8G -q 12 </a:t>
            </a:r>
            <a:r>
              <a:rPr lang="en-GB" sz="1400" dirty="0"/>
              <a:t>S1_Cal_Deb_ML_Spk_TC_cmd.xml -</a:t>
            </a:r>
            <a:r>
              <a:rPr lang="en-GB" sz="1400" dirty="0" err="1"/>
              <a:t>Pinputdata</a:t>
            </a:r>
            <a:r>
              <a:rPr lang="en-GB" sz="1400" dirty="0"/>
              <a:t>=&lt;input&gt; -</a:t>
            </a:r>
            <a:r>
              <a:rPr lang="en-GB" sz="1400" dirty="0" err="1"/>
              <a:t>Poutputdata</a:t>
            </a:r>
            <a:r>
              <a:rPr lang="en-GB" sz="1400" dirty="0"/>
              <a:t>=&lt;output without extension&gt;</a:t>
            </a:r>
            <a:endParaRPr lang="en-GB" dirty="0"/>
          </a:p>
        </p:txBody>
      </p:sp>
    </p:spTree>
    <p:extLst>
      <p:ext uri="{BB962C8B-B14F-4D97-AF65-F5344CB8AC3E}">
        <p14:creationId xmlns:p14="http://schemas.microsoft.com/office/powerpoint/2010/main" val="3346342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Application Data for the Hackathon</a:t>
            </a:r>
          </a:p>
        </p:txBody>
      </p:sp>
      <p:sp>
        <p:nvSpPr>
          <p:cNvPr id="3" name="Content Placeholder 2"/>
          <p:cNvSpPr>
            <a:spLocks noGrp="1"/>
          </p:cNvSpPr>
          <p:nvPr>
            <p:ph idx="1"/>
          </p:nvPr>
        </p:nvSpPr>
        <p:spPr>
          <a:xfrm>
            <a:off x="173373" y="1291760"/>
            <a:ext cx="8748000" cy="515338"/>
          </a:xfrm>
        </p:spPr>
        <p:txBody>
          <a:bodyPr/>
          <a:lstStyle/>
          <a:p>
            <a:pPr>
              <a:lnSpc>
                <a:spcPct val="150000"/>
              </a:lnSpc>
              <a:buFont typeface="Arial" panose="020B0604020202020204" pitchFamily="34" charset="0"/>
              <a:buChar char="•"/>
            </a:pPr>
            <a:r>
              <a:rPr lang="en-US" dirty="0"/>
              <a:t>2 time windows:</a:t>
            </a:r>
          </a:p>
          <a:p>
            <a:pPr lvl="1">
              <a:lnSpc>
                <a:spcPct val="150000"/>
              </a:lnSpc>
              <a:buFontTx/>
              <a:buChar char="−"/>
            </a:pPr>
            <a:r>
              <a:rPr lang="en-US" sz="2400" dirty="0">
                <a:cs typeface="+mn-cs"/>
              </a:rPr>
              <a:t>Beginning of summer (17 to 28 June 2017)</a:t>
            </a:r>
          </a:p>
          <a:p>
            <a:pPr lvl="1">
              <a:lnSpc>
                <a:spcPct val="150000"/>
              </a:lnSpc>
              <a:buFontTx/>
              <a:buChar char="−"/>
            </a:pPr>
            <a:r>
              <a:rPr lang="en-US" sz="2400" dirty="0">
                <a:cs typeface="+mn-cs"/>
              </a:rPr>
              <a:t>End of summer (09 to 20 Sept 2017)</a:t>
            </a:r>
          </a:p>
          <a:p>
            <a:pPr>
              <a:lnSpc>
                <a:spcPct val="150000"/>
              </a:lnSpc>
              <a:buFont typeface="Arial" panose="020B0604020202020204" pitchFamily="34" charset="0"/>
              <a:buChar char="•"/>
            </a:pPr>
            <a:r>
              <a:rPr lang="en-GB" sz="2800" dirty="0"/>
              <a:t>AOI: North West Territories</a:t>
            </a:r>
            <a:endParaRPr lang="en-US" sz="2800" dirty="0">
              <a:cs typeface="+mn-cs"/>
            </a:endParaRPr>
          </a:p>
          <a:p>
            <a:pPr>
              <a:lnSpc>
                <a:spcPct val="150000"/>
              </a:lnSpc>
              <a:buFont typeface="Arial" panose="020B0604020202020204" pitchFamily="34" charset="0"/>
              <a:buChar char="•"/>
            </a:pPr>
            <a:r>
              <a:rPr lang="en-US" dirty="0"/>
              <a:t>Product per time windows:</a:t>
            </a:r>
          </a:p>
          <a:p>
            <a:pPr lvl="1">
              <a:lnSpc>
                <a:spcPct val="150000"/>
              </a:lnSpc>
            </a:pPr>
            <a:r>
              <a:rPr lang="en-US" sz="2400" dirty="0">
                <a:cs typeface="+mn-cs"/>
              </a:rPr>
              <a:t>20 S1 SLC HH+HV </a:t>
            </a:r>
          </a:p>
          <a:p>
            <a:pPr lvl="1">
              <a:lnSpc>
                <a:spcPct val="150000"/>
              </a:lnSpc>
            </a:pPr>
            <a:r>
              <a:rPr lang="en-US" sz="2400" dirty="0">
                <a:cs typeface="+mn-cs"/>
              </a:rPr>
              <a:t>44 S1 SLC VV+VH</a:t>
            </a:r>
            <a:endParaRPr lang="en-GB" sz="2400" dirty="0">
              <a:cs typeface="+mn-cs"/>
            </a:endParaRPr>
          </a:p>
          <a:p>
            <a:pPr>
              <a:buFont typeface="Wingdings" panose="05000000000000000000" pitchFamily="2" charset="2"/>
              <a:buChar char="Ø"/>
            </a:pPr>
            <a:endParaRPr lang="en-GB" dirty="0"/>
          </a:p>
        </p:txBody>
      </p:sp>
      <p:pic>
        <p:nvPicPr>
          <p:cNvPr id="4" name="Picture 3"/>
          <p:cNvPicPr>
            <a:picLocks noChangeAspect="1"/>
          </p:cNvPicPr>
          <p:nvPr/>
        </p:nvPicPr>
        <p:blipFill>
          <a:blip r:embed="rId2"/>
          <a:stretch>
            <a:fillRect/>
          </a:stretch>
        </p:blipFill>
        <p:spPr>
          <a:xfrm>
            <a:off x="4880623" y="3123680"/>
            <a:ext cx="4034777" cy="3573660"/>
          </a:xfrm>
          <a:prstGeom prst="rect">
            <a:avLst/>
          </a:prstGeom>
        </p:spPr>
      </p:pic>
    </p:spTree>
    <p:extLst>
      <p:ext uri="{BB962C8B-B14F-4D97-AF65-F5344CB8AC3E}">
        <p14:creationId xmlns:p14="http://schemas.microsoft.com/office/powerpoint/2010/main" val="2490146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IPT Poland Cloud overview</a:t>
            </a:r>
          </a:p>
        </p:txBody>
      </p:sp>
      <p:sp>
        <p:nvSpPr>
          <p:cNvPr id="3" name="Content Placeholder 2"/>
          <p:cNvSpPr>
            <a:spLocks noGrp="1"/>
          </p:cNvSpPr>
          <p:nvPr>
            <p:ph idx="1"/>
          </p:nvPr>
        </p:nvSpPr>
        <p:spPr/>
        <p:txBody>
          <a:bodyPr/>
          <a:lstStyle/>
          <a:p>
            <a:pPr>
              <a:lnSpc>
                <a:spcPct val="200000"/>
              </a:lnSpc>
              <a:buFont typeface="Arial" panose="020B0604020202020204" pitchFamily="34" charset="0"/>
              <a:buChar char="•"/>
            </a:pPr>
            <a:r>
              <a:rPr lang="en-GB" dirty="0"/>
              <a:t>Web Portal: </a:t>
            </a:r>
            <a:r>
              <a:rPr lang="en-GB" dirty="0">
                <a:hlinkClick r:id="rId2"/>
              </a:rPr>
              <a:t>http://www.cloudferro.com/en/</a:t>
            </a:r>
            <a:endParaRPr lang="en-GB" dirty="0"/>
          </a:p>
          <a:p>
            <a:pPr>
              <a:lnSpc>
                <a:spcPct val="200000"/>
              </a:lnSpc>
              <a:buFont typeface="Arial" panose="020B0604020202020204" pitchFamily="34" charset="0"/>
              <a:buChar char="•"/>
            </a:pPr>
            <a:r>
              <a:rPr lang="en-GB" dirty="0"/>
              <a:t>Accessible via OpenStack API</a:t>
            </a:r>
          </a:p>
          <a:p>
            <a:pPr>
              <a:lnSpc>
                <a:spcPct val="200000"/>
              </a:lnSpc>
              <a:buFont typeface="Arial" panose="020B0604020202020204" pitchFamily="34" charset="0"/>
              <a:buChar char="•"/>
            </a:pPr>
            <a:r>
              <a:rPr lang="en-GB" dirty="0"/>
              <a:t>EO data offer : Sentinel-1,2,3 Landsat-1/8, </a:t>
            </a:r>
            <a:r>
              <a:rPr lang="en-GB" dirty="0" err="1"/>
              <a:t>Envisat</a:t>
            </a:r>
            <a:r>
              <a:rPr lang="en-GB" dirty="0"/>
              <a:t> MERIS</a:t>
            </a:r>
          </a:p>
          <a:p>
            <a:pPr>
              <a:lnSpc>
                <a:spcPct val="200000"/>
              </a:lnSpc>
              <a:buFont typeface="Arial" panose="020B0604020202020204" pitchFamily="34" charset="0"/>
              <a:buChar char="•"/>
            </a:pPr>
            <a:r>
              <a:rPr lang="en-GB" dirty="0"/>
              <a:t>EO data accessible via dedicated NFS mount</a:t>
            </a:r>
          </a:p>
          <a:p>
            <a:pPr lvl="1"/>
            <a:endParaRPr lang="en-GB" sz="2400" dirty="0">
              <a:cs typeface="+mn-cs"/>
            </a:endParaRPr>
          </a:p>
          <a:p>
            <a:pPr>
              <a:buFont typeface="Arial" panose="020B0604020202020204" pitchFamily="34" charset="0"/>
              <a:buChar char="•"/>
            </a:pPr>
            <a:endParaRPr lang="en-GB" dirty="0"/>
          </a:p>
        </p:txBody>
      </p:sp>
      <p:pic>
        <p:nvPicPr>
          <p:cNvPr id="4" name="Picture 3"/>
          <p:cNvPicPr>
            <a:picLocks noChangeAspect="1"/>
          </p:cNvPicPr>
          <p:nvPr/>
        </p:nvPicPr>
        <p:blipFill>
          <a:blip r:embed="rId3"/>
          <a:stretch>
            <a:fillRect/>
          </a:stretch>
        </p:blipFill>
        <p:spPr>
          <a:xfrm>
            <a:off x="6710538" y="4421290"/>
            <a:ext cx="2093737" cy="1977666"/>
          </a:xfrm>
          <a:prstGeom prst="rect">
            <a:avLst/>
          </a:prstGeom>
        </p:spPr>
      </p:pic>
    </p:spTree>
    <p:extLst>
      <p:ext uri="{BB962C8B-B14F-4D97-AF65-F5344CB8AC3E}">
        <p14:creationId xmlns:p14="http://schemas.microsoft.com/office/powerpoint/2010/main" val="820416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IPT set-up for EOEP hackathon</a:t>
            </a:r>
          </a:p>
        </p:txBody>
      </p:sp>
      <p:sp>
        <p:nvSpPr>
          <p:cNvPr id="3" name="Content Placeholder 2"/>
          <p:cNvSpPr>
            <a:spLocks noGrp="1"/>
          </p:cNvSpPr>
          <p:nvPr>
            <p:ph idx="1"/>
          </p:nvPr>
        </p:nvSpPr>
        <p:spPr>
          <a:xfrm>
            <a:off x="346074" y="1279525"/>
            <a:ext cx="8569325" cy="4891088"/>
          </a:xfrm>
        </p:spPr>
        <p:txBody>
          <a:bodyPr/>
          <a:lstStyle/>
          <a:p>
            <a:pPr>
              <a:lnSpc>
                <a:spcPct val="200000"/>
              </a:lnSpc>
              <a:buFont typeface="Arial" panose="020B0604020202020204" pitchFamily="34" charset="0"/>
              <a:buChar char="•"/>
            </a:pPr>
            <a:r>
              <a:rPr lang="en-GB" dirty="0"/>
              <a:t>S1 SLC dual polarization data available in the EO data storage</a:t>
            </a:r>
          </a:p>
          <a:p>
            <a:pPr>
              <a:lnSpc>
                <a:spcPct val="200000"/>
              </a:lnSpc>
              <a:buFont typeface="Arial" panose="020B0604020202020204" pitchFamily="34" charset="0"/>
              <a:buChar char="•"/>
            </a:pPr>
            <a:r>
              <a:rPr lang="en-GB" dirty="0"/>
              <a:t>DEM available in Swift bucket and dedicated NFS export</a:t>
            </a:r>
          </a:p>
          <a:p>
            <a:pPr>
              <a:lnSpc>
                <a:spcPct val="200000"/>
              </a:lnSpc>
              <a:buFont typeface="Arial" panose="020B0604020202020204" pitchFamily="34" charset="0"/>
              <a:buChar char="•"/>
            </a:pPr>
            <a:r>
              <a:rPr lang="en-GB" dirty="0"/>
              <a:t>Dedicated domain for OGC activities (</a:t>
            </a:r>
            <a:r>
              <a:rPr lang="it-IT" dirty="0"/>
              <a:t>cloud_00254)</a:t>
            </a:r>
          </a:p>
          <a:p>
            <a:pPr>
              <a:lnSpc>
                <a:spcPct val="200000"/>
              </a:lnSpc>
              <a:buFont typeface="Arial" panose="020B0604020202020204" pitchFamily="34" charset="0"/>
              <a:buChar char="•"/>
            </a:pPr>
            <a:r>
              <a:rPr lang="it-IT" dirty="0"/>
              <a:t>Separate </a:t>
            </a:r>
            <a:r>
              <a:rPr lang="en-GB" dirty="0"/>
              <a:t>project</a:t>
            </a:r>
            <a:r>
              <a:rPr lang="it-IT" dirty="0"/>
              <a:t> for </a:t>
            </a:r>
            <a:r>
              <a:rPr lang="en-GB" dirty="0"/>
              <a:t>each participant</a:t>
            </a:r>
          </a:p>
          <a:p>
            <a:pPr>
              <a:lnSpc>
                <a:spcPct val="200000"/>
              </a:lnSpc>
              <a:buFont typeface="Arial" panose="020B0604020202020204" pitchFamily="34" charset="0"/>
              <a:buChar char="•"/>
            </a:pPr>
            <a:r>
              <a:rPr lang="en-GB" dirty="0"/>
              <a:t>To get access to IPT write to </a:t>
            </a:r>
            <a:r>
              <a:rPr lang="en-GB" dirty="0">
                <a:hlinkClick r:id="rId2"/>
              </a:rPr>
              <a:t>a.romeo@rheagroup.com</a:t>
            </a:r>
            <a:endParaRPr lang="en-GB" dirty="0"/>
          </a:p>
          <a:p>
            <a:endParaRPr lang="en-GB" dirty="0"/>
          </a:p>
        </p:txBody>
      </p:sp>
    </p:spTree>
    <p:extLst>
      <p:ext uri="{BB962C8B-B14F-4D97-AF65-F5344CB8AC3E}">
        <p14:creationId xmlns:p14="http://schemas.microsoft.com/office/powerpoint/2010/main" val="1450604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AWS</a:t>
            </a:r>
          </a:p>
        </p:txBody>
      </p:sp>
      <p:sp>
        <p:nvSpPr>
          <p:cNvPr id="3" name="Content Placeholder 2"/>
          <p:cNvSpPr>
            <a:spLocks noGrp="1"/>
          </p:cNvSpPr>
          <p:nvPr>
            <p:ph idx="1"/>
          </p:nvPr>
        </p:nvSpPr>
        <p:spPr/>
        <p:txBody>
          <a:bodyPr/>
          <a:lstStyle/>
          <a:p>
            <a:pPr>
              <a:lnSpc>
                <a:spcPct val="200000"/>
              </a:lnSpc>
            </a:pPr>
            <a:r>
              <a:rPr lang="en-US" dirty="0"/>
              <a:t>To ask for resources:</a:t>
            </a:r>
          </a:p>
          <a:p>
            <a:pPr lvl="1">
              <a:lnSpc>
                <a:spcPct val="200000"/>
              </a:lnSpc>
            </a:pPr>
            <a:r>
              <a:rPr lang="en-US" dirty="0"/>
              <a:t>Apply for credits at </a:t>
            </a:r>
            <a:r>
              <a:rPr lang="de-DE" dirty="0">
                <a:hlinkClick r:id="rId2"/>
              </a:rPr>
              <a:t>https://aws.amazon.com/earth/research-credits/</a:t>
            </a:r>
            <a:endParaRPr lang="de-DE" dirty="0"/>
          </a:p>
          <a:p>
            <a:pPr lvl="1">
              <a:lnSpc>
                <a:spcPct val="200000"/>
              </a:lnSpc>
            </a:pPr>
            <a:r>
              <a:rPr lang="en-US" dirty="0"/>
              <a:t>Notify</a:t>
            </a:r>
            <a:r>
              <a:rPr lang="de-DE" dirty="0"/>
              <a:t> OGC at </a:t>
            </a:r>
            <a:r>
              <a:rPr lang="de-DE" dirty="0">
                <a:hlinkClick r:id="rId3"/>
              </a:rPr>
              <a:t>cloud@opengeospatial.org</a:t>
            </a:r>
            <a:endParaRPr lang="en-US" dirty="0"/>
          </a:p>
          <a:p>
            <a:endParaRPr lang="en-GB" dirty="0"/>
          </a:p>
        </p:txBody>
      </p:sp>
      <p:sp>
        <p:nvSpPr>
          <p:cNvPr id="4" name="Slide Number Placeholder 3"/>
          <p:cNvSpPr>
            <a:spLocks noGrp="1"/>
          </p:cNvSpPr>
          <p:nvPr>
            <p:ph type="sldNum" sz="quarter" idx="11"/>
          </p:nvPr>
        </p:nvSpPr>
        <p:spPr/>
        <p:txBody>
          <a:bodyPr/>
          <a:lstStyle/>
          <a:p>
            <a:pPr>
              <a:defRPr/>
            </a:pPr>
            <a:fld id="{D417390A-8201-4953-9183-2366AD68A04D}" type="slidenum">
              <a:rPr lang="en-US" smtClean="0"/>
              <a:pPr>
                <a:defRPr/>
              </a:pPr>
              <a:t>27</a:t>
            </a:fld>
            <a:endParaRPr lang="en-US"/>
          </a:p>
        </p:txBody>
      </p:sp>
      <p:pic>
        <p:nvPicPr>
          <p:cNvPr id="5" name="Picture 4"/>
          <p:cNvPicPr>
            <a:picLocks noChangeAspect="1"/>
          </p:cNvPicPr>
          <p:nvPr/>
        </p:nvPicPr>
        <p:blipFill>
          <a:blip r:embed="rId4"/>
          <a:stretch>
            <a:fillRect/>
          </a:stretch>
        </p:blipFill>
        <p:spPr>
          <a:xfrm>
            <a:off x="5058439" y="4039640"/>
            <a:ext cx="3266411" cy="1829190"/>
          </a:xfrm>
          <a:prstGeom prst="rect">
            <a:avLst/>
          </a:prstGeom>
        </p:spPr>
      </p:pic>
    </p:spTree>
    <p:extLst>
      <p:ext uri="{BB962C8B-B14F-4D97-AF65-F5344CB8AC3E}">
        <p14:creationId xmlns:p14="http://schemas.microsoft.com/office/powerpoint/2010/main" val="3932249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ACDC-2750-D146-8418-4469797FD737}"/>
              </a:ext>
            </a:extLst>
          </p:cNvPr>
          <p:cNvSpPr>
            <a:spLocks noGrp="1"/>
          </p:cNvSpPr>
          <p:nvPr>
            <p:ph type="title"/>
          </p:nvPr>
        </p:nvSpPr>
        <p:spPr/>
        <p:txBody>
          <a:bodyPr/>
          <a:lstStyle/>
          <a:p>
            <a:r>
              <a:rPr lang="en-US" dirty="0"/>
              <a:t>Cloud Sigma</a:t>
            </a:r>
          </a:p>
        </p:txBody>
      </p:sp>
      <p:sp>
        <p:nvSpPr>
          <p:cNvPr id="3" name="Content Placeholder 2">
            <a:extLst>
              <a:ext uri="{FF2B5EF4-FFF2-40B4-BE49-F238E27FC236}">
                <a16:creationId xmlns:a16="http://schemas.microsoft.com/office/drawing/2014/main" id="{CD5E0014-C5D7-A740-980A-37C088B0AA0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9D5E473-B045-FF44-852F-9F52F5379739}"/>
              </a:ext>
            </a:extLst>
          </p:cNvPr>
          <p:cNvSpPr>
            <a:spLocks noGrp="1"/>
          </p:cNvSpPr>
          <p:nvPr>
            <p:ph type="sldNum" sz="quarter" idx="11"/>
          </p:nvPr>
        </p:nvSpPr>
        <p:spPr/>
        <p:txBody>
          <a:bodyPr/>
          <a:lstStyle/>
          <a:p>
            <a:pPr>
              <a:defRPr/>
            </a:pPr>
            <a:fld id="{D417390A-8201-4953-9183-2366AD68A04D}" type="slidenum">
              <a:rPr lang="en-US" smtClean="0"/>
              <a:pPr>
                <a:defRPr/>
              </a:pPr>
              <a:t>28</a:t>
            </a:fld>
            <a:endParaRPr lang="en-US"/>
          </a:p>
        </p:txBody>
      </p:sp>
    </p:spTree>
    <p:extLst>
      <p:ext uri="{BB962C8B-B14F-4D97-AF65-F5344CB8AC3E}">
        <p14:creationId xmlns:p14="http://schemas.microsoft.com/office/powerpoint/2010/main" val="3292024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2129237"/>
            <a:ext cx="7772400" cy="1102519"/>
          </a:xfrm>
        </p:spPr>
        <p:txBody>
          <a:bodyPr/>
          <a:lstStyle/>
          <a:p>
            <a:r>
              <a:rPr lang="en-US" dirty="0"/>
              <a:t>OGC EOEP Hackathon</a:t>
            </a:r>
          </a:p>
        </p:txBody>
      </p:sp>
      <p:sp>
        <p:nvSpPr>
          <p:cNvPr id="3" name="Subtitle 2"/>
          <p:cNvSpPr>
            <a:spLocks noGrp="1"/>
          </p:cNvSpPr>
          <p:nvPr>
            <p:ph type="subTitle" idx="1"/>
          </p:nvPr>
        </p:nvSpPr>
        <p:spPr>
          <a:xfrm>
            <a:off x="685799" y="3333023"/>
            <a:ext cx="7772401" cy="1314450"/>
          </a:xfrm>
        </p:spPr>
        <p:txBody>
          <a:bodyPr/>
          <a:lstStyle/>
          <a:p>
            <a:r>
              <a:rPr lang="en-US" dirty="0"/>
              <a:t>Canadian Forest Service</a:t>
            </a:r>
          </a:p>
          <a:p>
            <a:r>
              <a:rPr lang="en-US" dirty="0"/>
              <a:t>Use Case Scenario &amp; </a:t>
            </a:r>
            <a:r>
              <a:rPr lang="en-US" dirty="0" err="1"/>
              <a:t>BorealCloud</a:t>
            </a:r>
            <a:endParaRPr lang="en-US" dirty="0"/>
          </a:p>
        </p:txBody>
      </p:sp>
    </p:spTree>
    <p:extLst>
      <p:ext uri="{BB962C8B-B14F-4D97-AF65-F5344CB8AC3E}">
        <p14:creationId xmlns:p14="http://schemas.microsoft.com/office/powerpoint/2010/main" val="228694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S PGothic" pitchFamily="34" charset="-128"/>
              </a:rPr>
              <a:t>Why we are here today?</a:t>
            </a:r>
          </a:p>
        </p:txBody>
      </p:sp>
      <p:sp>
        <p:nvSpPr>
          <p:cNvPr id="5" name="Content Placeholder 4">
            <a:extLst>
              <a:ext uri="{FF2B5EF4-FFF2-40B4-BE49-F238E27FC236}">
                <a16:creationId xmlns:a16="http://schemas.microsoft.com/office/drawing/2014/main" id="{23AF022E-7FB1-2A44-8842-28C535416E42}"/>
              </a:ext>
            </a:extLst>
          </p:cNvPr>
          <p:cNvSpPr>
            <a:spLocks noGrp="1"/>
          </p:cNvSpPr>
          <p:nvPr>
            <p:ph idx="1"/>
          </p:nvPr>
        </p:nvSpPr>
        <p:spPr/>
        <p:txBody>
          <a:bodyPr/>
          <a:lstStyle/>
          <a:p>
            <a:r>
              <a:rPr lang="en-US" dirty="0"/>
              <a:t>Sponsored by ESA and </a:t>
            </a:r>
            <a:r>
              <a:rPr lang="en-US" dirty="0" err="1"/>
              <a:t>NRCan</a:t>
            </a:r>
            <a:endParaRPr lang="en-US" dirty="0"/>
          </a:p>
          <a:p>
            <a:r>
              <a:rPr lang="en-US" dirty="0"/>
              <a:t>Idea developed at the Testbed-13 Final Demonstration Meeting</a:t>
            </a:r>
          </a:p>
          <a:p>
            <a:r>
              <a:rPr lang="en-US" dirty="0"/>
              <a:t>Evaluate if the Testbed-13 Earth Observation Clouds (EOC) results work in practice</a:t>
            </a:r>
          </a:p>
        </p:txBody>
      </p:sp>
      <p:sp>
        <p:nvSpPr>
          <p:cNvPr id="47108" name="Footer Placeholder 2"/>
          <p:cNvSpPr>
            <a:spLocks noGrp="1"/>
          </p:cNvSpPr>
          <p:nvPr>
            <p:ph type="ftr"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000" b="1">
                <a:solidFill>
                  <a:schemeClr val="tx1"/>
                </a:solidFill>
                <a:latin typeface="CG Times" charset="0"/>
                <a:ea typeface="ＭＳ Ｐゴシック" charset="0"/>
                <a:cs typeface="ＭＳ Ｐゴシック" charset="0"/>
              </a:defRPr>
            </a:lvl1pPr>
            <a:lvl2pPr marL="742950" indent="-285750">
              <a:defRPr sz="1000" b="1">
                <a:solidFill>
                  <a:schemeClr val="tx1"/>
                </a:solidFill>
                <a:latin typeface="CG Times" charset="0"/>
                <a:ea typeface="ＭＳ Ｐゴシック" charset="0"/>
              </a:defRPr>
            </a:lvl2pPr>
            <a:lvl3pPr marL="1143000" indent="-228600">
              <a:defRPr sz="1000" b="1">
                <a:solidFill>
                  <a:schemeClr val="tx1"/>
                </a:solidFill>
                <a:latin typeface="CG Times" charset="0"/>
                <a:ea typeface="ＭＳ Ｐゴシック" charset="0"/>
              </a:defRPr>
            </a:lvl3pPr>
            <a:lvl4pPr marL="1600200" indent="-228600">
              <a:defRPr sz="1000" b="1">
                <a:solidFill>
                  <a:schemeClr val="tx1"/>
                </a:solidFill>
                <a:latin typeface="CG Times" charset="0"/>
                <a:ea typeface="ＭＳ Ｐゴシック" charset="0"/>
              </a:defRPr>
            </a:lvl4pPr>
            <a:lvl5pPr marL="2057400" indent="-228600">
              <a:defRPr sz="1000" b="1">
                <a:solidFill>
                  <a:schemeClr val="tx1"/>
                </a:solidFill>
                <a:latin typeface="CG Times" charset="0"/>
                <a:ea typeface="ＭＳ Ｐゴシック" charset="0"/>
              </a:defRPr>
            </a:lvl5pPr>
            <a:lvl6pPr marL="2514600" indent="-228600" eaLnBrk="0" fontAlgn="base" hangingPunct="0">
              <a:spcBef>
                <a:spcPct val="0"/>
              </a:spcBef>
              <a:spcAft>
                <a:spcPct val="0"/>
              </a:spcAft>
              <a:defRPr sz="1000" b="1">
                <a:solidFill>
                  <a:schemeClr val="tx1"/>
                </a:solidFill>
                <a:latin typeface="CG Times" charset="0"/>
                <a:ea typeface="ＭＳ Ｐゴシック" charset="0"/>
              </a:defRPr>
            </a:lvl6pPr>
            <a:lvl7pPr marL="2971800" indent="-228600" eaLnBrk="0" fontAlgn="base" hangingPunct="0">
              <a:spcBef>
                <a:spcPct val="0"/>
              </a:spcBef>
              <a:spcAft>
                <a:spcPct val="0"/>
              </a:spcAft>
              <a:defRPr sz="1000" b="1">
                <a:solidFill>
                  <a:schemeClr val="tx1"/>
                </a:solidFill>
                <a:latin typeface="CG Times" charset="0"/>
                <a:ea typeface="ＭＳ Ｐゴシック" charset="0"/>
              </a:defRPr>
            </a:lvl7pPr>
            <a:lvl8pPr marL="3429000" indent="-228600" eaLnBrk="0" fontAlgn="base" hangingPunct="0">
              <a:spcBef>
                <a:spcPct val="0"/>
              </a:spcBef>
              <a:spcAft>
                <a:spcPct val="0"/>
              </a:spcAft>
              <a:defRPr sz="1000" b="1">
                <a:solidFill>
                  <a:schemeClr val="tx1"/>
                </a:solidFill>
                <a:latin typeface="CG Times" charset="0"/>
                <a:ea typeface="ＭＳ Ｐゴシック" charset="0"/>
              </a:defRPr>
            </a:lvl8pPr>
            <a:lvl9pPr marL="3886200" indent="-228600" eaLnBrk="0" fontAlgn="base" hangingPunct="0">
              <a:spcBef>
                <a:spcPct val="0"/>
              </a:spcBef>
              <a:spcAft>
                <a:spcPct val="0"/>
              </a:spcAft>
              <a:defRPr sz="1000" b="1">
                <a:solidFill>
                  <a:schemeClr val="tx1"/>
                </a:solidFill>
                <a:latin typeface="CG Times" charset="0"/>
                <a:ea typeface="ＭＳ Ｐゴシック" charset="0"/>
              </a:defRPr>
            </a:lvl9pPr>
          </a:lstStyle>
          <a:p>
            <a:r>
              <a:rPr lang="en-US" sz="900" b="0">
                <a:solidFill>
                  <a:srgbClr val="092E5C"/>
                </a:solidFill>
                <a:latin typeface="Arial" charset="0"/>
              </a:rPr>
              <a:t>Copyright © 2018 Open Geospatial Consortium</a:t>
            </a:r>
          </a:p>
        </p:txBody>
      </p:sp>
    </p:spTree>
    <p:extLst>
      <p:ext uri="{BB962C8B-B14F-4D97-AF65-F5344CB8AC3E}">
        <p14:creationId xmlns:p14="http://schemas.microsoft.com/office/powerpoint/2010/main" val="4230101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Use Case</a:t>
            </a:r>
          </a:p>
        </p:txBody>
      </p:sp>
      <p:sp>
        <p:nvSpPr>
          <p:cNvPr id="3" name="Content Placeholder 2"/>
          <p:cNvSpPr>
            <a:spLocks noGrp="1"/>
          </p:cNvSpPr>
          <p:nvPr>
            <p:ph idx="1"/>
          </p:nvPr>
        </p:nvSpPr>
        <p:spPr>
          <a:xfrm>
            <a:off x="457201" y="2057402"/>
            <a:ext cx="7500551" cy="1633665"/>
          </a:xfrm>
        </p:spPr>
        <p:txBody>
          <a:bodyPr>
            <a:normAutofit/>
          </a:bodyPr>
          <a:lstStyle/>
          <a:p>
            <a:r>
              <a:rPr lang="en-CA" dirty="0"/>
              <a:t>Process a collection of Sentinel 1 RADAR data for the entire Northwest Territories at the beginning and the end of the 2017 summer</a:t>
            </a:r>
          </a:p>
        </p:txBody>
      </p:sp>
      <p:pic>
        <p:nvPicPr>
          <p:cNvPr id="4" name="Picture 3"/>
          <p:cNvPicPr>
            <a:picLocks noChangeAspect="1"/>
          </p:cNvPicPr>
          <p:nvPr/>
        </p:nvPicPr>
        <p:blipFill>
          <a:blip r:embed="rId2"/>
          <a:stretch>
            <a:fillRect/>
          </a:stretch>
        </p:blipFill>
        <p:spPr>
          <a:xfrm>
            <a:off x="3496337" y="3526309"/>
            <a:ext cx="1850021" cy="1600268"/>
          </a:xfrm>
          <a:prstGeom prst="rect">
            <a:avLst/>
          </a:prstGeom>
        </p:spPr>
      </p:pic>
    </p:spTree>
    <p:extLst>
      <p:ext uri="{BB962C8B-B14F-4D97-AF65-F5344CB8AC3E}">
        <p14:creationId xmlns:p14="http://schemas.microsoft.com/office/powerpoint/2010/main" val="1058310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Northwest Territories</a:t>
            </a:r>
          </a:p>
        </p:txBody>
      </p:sp>
      <p:sp>
        <p:nvSpPr>
          <p:cNvPr id="3" name="Content Placeholder 2"/>
          <p:cNvSpPr>
            <a:spLocks noGrp="1"/>
          </p:cNvSpPr>
          <p:nvPr>
            <p:ph idx="1"/>
          </p:nvPr>
        </p:nvSpPr>
        <p:spPr/>
        <p:txBody>
          <a:bodyPr>
            <a:normAutofit/>
          </a:bodyPr>
          <a:lstStyle/>
          <a:p>
            <a:r>
              <a:rPr lang="en-CA" dirty="0"/>
              <a:t>More than 1,300,000 km</a:t>
            </a:r>
            <a:r>
              <a:rPr lang="en-CA" baseline="30000" dirty="0"/>
              <a:t>2 </a:t>
            </a:r>
            <a:r>
              <a:rPr lang="en-CA" dirty="0"/>
              <a:t>(500,000 </a:t>
            </a:r>
            <a:r>
              <a:rPr lang="en-CA" dirty="0" err="1"/>
              <a:t>sq</a:t>
            </a:r>
            <a:r>
              <a:rPr lang="en-CA" dirty="0"/>
              <a:t> mi)</a:t>
            </a:r>
          </a:p>
          <a:p>
            <a:r>
              <a:rPr lang="en-CA" dirty="0"/>
              <a:t>28 million hectares of forestlands (largely inaccessible)</a:t>
            </a:r>
          </a:p>
          <a:p>
            <a:r>
              <a:rPr lang="en-CA" dirty="0"/>
              <a:t>Large climate variant from north to south</a:t>
            </a:r>
          </a:p>
          <a:p>
            <a:r>
              <a:rPr lang="en-CA" dirty="0" err="1"/>
              <a:t>Subartic</a:t>
            </a:r>
            <a:r>
              <a:rPr lang="en-CA" dirty="0"/>
              <a:t> climate to polar climate</a:t>
            </a:r>
          </a:p>
          <a:p>
            <a:r>
              <a:rPr lang="en-CA" dirty="0"/>
              <a:t>Summers are short and cool (mid teens Celsius)</a:t>
            </a:r>
          </a:p>
          <a:p>
            <a:r>
              <a:rPr lang="en-CA" dirty="0"/>
              <a:t>Winters are long and harsh</a:t>
            </a:r>
          </a:p>
          <a:p>
            <a:endParaRPr lang="en-CA" dirty="0"/>
          </a:p>
        </p:txBody>
      </p:sp>
    </p:spTree>
    <p:extLst>
      <p:ext uri="{BB962C8B-B14F-4D97-AF65-F5344CB8AC3E}">
        <p14:creationId xmlns:p14="http://schemas.microsoft.com/office/powerpoint/2010/main" val="1580708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Northwest Territories</a:t>
            </a:r>
          </a:p>
        </p:txBody>
      </p:sp>
      <p:sp>
        <p:nvSpPr>
          <p:cNvPr id="3" name="Content Placeholder 2"/>
          <p:cNvSpPr>
            <a:spLocks noGrp="1"/>
          </p:cNvSpPr>
          <p:nvPr>
            <p:ph idx="1"/>
          </p:nvPr>
        </p:nvSpPr>
        <p:spPr/>
        <p:txBody>
          <a:bodyPr/>
          <a:lstStyle/>
          <a:p>
            <a:r>
              <a:rPr lang="en-CA" dirty="0"/>
              <a:t>Large wildfires occurred in 2013, 2014 and 2015</a:t>
            </a:r>
          </a:p>
          <a:p>
            <a:r>
              <a:rPr lang="en-CA" dirty="0"/>
              <a:t>Spatially-extensive, timely and cost effective wildfire mapping and monitoring required to better assess post-fire burns and track the impacts of disturbances on forestlands</a:t>
            </a:r>
          </a:p>
        </p:txBody>
      </p:sp>
    </p:spTree>
    <p:extLst>
      <p:ext uri="{BB962C8B-B14F-4D97-AF65-F5344CB8AC3E}">
        <p14:creationId xmlns:p14="http://schemas.microsoft.com/office/powerpoint/2010/main" val="3462582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Data</a:t>
            </a:r>
          </a:p>
        </p:txBody>
      </p:sp>
      <p:sp>
        <p:nvSpPr>
          <p:cNvPr id="3" name="Content Placeholder 2"/>
          <p:cNvSpPr>
            <a:spLocks noGrp="1"/>
          </p:cNvSpPr>
          <p:nvPr>
            <p:ph idx="1"/>
          </p:nvPr>
        </p:nvSpPr>
        <p:spPr/>
        <p:txBody>
          <a:bodyPr/>
          <a:lstStyle/>
          <a:p>
            <a:r>
              <a:rPr lang="en-CA" dirty="0"/>
              <a:t>Sentinel 1 provides an excellent opportunity to investigate C-band SAR information for mapping wildfires in NWT</a:t>
            </a:r>
          </a:p>
          <a:p>
            <a:r>
              <a:rPr lang="en-CA" dirty="0"/>
              <a:t>ESA providing 128 Sentinel-1 IW images (832 GB) for two coverages (beginning and end of summer 2017) of the entire NWT</a:t>
            </a:r>
          </a:p>
        </p:txBody>
      </p:sp>
    </p:spTree>
    <p:extLst>
      <p:ext uri="{BB962C8B-B14F-4D97-AF65-F5344CB8AC3E}">
        <p14:creationId xmlns:p14="http://schemas.microsoft.com/office/powerpoint/2010/main" val="108353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Data</a:t>
            </a:r>
          </a:p>
        </p:txBody>
      </p:sp>
      <p:sp>
        <p:nvSpPr>
          <p:cNvPr id="3" name="Content Placeholder 2"/>
          <p:cNvSpPr>
            <a:spLocks noGrp="1"/>
          </p:cNvSpPr>
          <p:nvPr>
            <p:ph idx="1"/>
          </p:nvPr>
        </p:nvSpPr>
        <p:spPr/>
        <p:txBody>
          <a:bodyPr/>
          <a:lstStyle/>
          <a:p>
            <a:r>
              <a:rPr lang="en-CA" dirty="0"/>
              <a:t>Natural Resources Canada is providing a Canadian Digital Elevation Model (CDEM) for terrain correction due to lack of SRTM over 60</a:t>
            </a:r>
            <a:r>
              <a:rPr lang="en-CA" baseline="30000" dirty="0"/>
              <a:t>O</a:t>
            </a:r>
            <a:r>
              <a:rPr lang="en-CA" dirty="0"/>
              <a:t> North</a:t>
            </a:r>
          </a:p>
        </p:txBody>
      </p:sp>
    </p:spTree>
    <p:extLst>
      <p:ext uri="{BB962C8B-B14F-4D97-AF65-F5344CB8AC3E}">
        <p14:creationId xmlns:p14="http://schemas.microsoft.com/office/powerpoint/2010/main" val="2195911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“Process”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83" y="1822446"/>
            <a:ext cx="2582562" cy="2979879"/>
          </a:xfrm>
          <a:prstGeom prst="rect">
            <a:avLst/>
          </a:prstGeom>
        </p:spPr>
      </p:pic>
      <p:pic>
        <p:nvPicPr>
          <p:cNvPr id="7" name="Picture 6"/>
          <p:cNvPicPr>
            <a:picLocks noChangeAspect="1"/>
          </p:cNvPicPr>
          <p:nvPr/>
        </p:nvPicPr>
        <p:blipFill>
          <a:blip r:embed="rId3"/>
          <a:stretch>
            <a:fillRect/>
          </a:stretch>
        </p:blipFill>
        <p:spPr>
          <a:xfrm>
            <a:off x="6248687" y="2548560"/>
            <a:ext cx="1971675" cy="790575"/>
          </a:xfrm>
          <a:prstGeom prst="rect">
            <a:avLst/>
          </a:prstGeom>
        </p:spPr>
      </p:pic>
      <p:sp>
        <p:nvSpPr>
          <p:cNvPr id="8" name="TextBox 7"/>
          <p:cNvSpPr txBox="1"/>
          <p:nvPr/>
        </p:nvSpPr>
        <p:spPr>
          <a:xfrm>
            <a:off x="6098703" y="3644049"/>
            <a:ext cx="3220995" cy="246221"/>
          </a:xfrm>
          <a:prstGeom prst="rect">
            <a:avLst/>
          </a:prstGeom>
          <a:noFill/>
        </p:spPr>
        <p:txBody>
          <a:bodyPr wrap="square" rtlCol="0">
            <a:spAutoFit/>
          </a:bodyPr>
          <a:lstStyle/>
          <a:p>
            <a:r>
              <a:rPr lang="en-CA" dirty="0"/>
              <a:t>ESA </a:t>
            </a:r>
            <a:r>
              <a:rPr lang="en-CA" dirty="0" err="1"/>
              <a:t>SeNtinel</a:t>
            </a:r>
            <a:r>
              <a:rPr lang="en-CA" dirty="0"/>
              <a:t> Application Platform (SNAP)</a:t>
            </a:r>
          </a:p>
        </p:txBody>
      </p:sp>
      <p:cxnSp>
        <p:nvCxnSpPr>
          <p:cNvPr id="12" name="Straight Arrow Connector 11"/>
          <p:cNvCxnSpPr/>
          <p:nvPr/>
        </p:nvCxnSpPr>
        <p:spPr>
          <a:xfrm>
            <a:off x="3089189" y="2943846"/>
            <a:ext cx="27514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stretch>
            <a:fillRect/>
          </a:stretch>
        </p:blipFill>
        <p:spPr>
          <a:xfrm>
            <a:off x="3791810" y="3644049"/>
            <a:ext cx="1317357" cy="1013747"/>
          </a:xfrm>
          <a:prstGeom prst="rect">
            <a:avLst/>
          </a:prstGeom>
        </p:spPr>
      </p:pic>
      <p:pic>
        <p:nvPicPr>
          <p:cNvPr id="14" name="Picture 13"/>
          <p:cNvPicPr>
            <a:picLocks noChangeAspect="1"/>
          </p:cNvPicPr>
          <p:nvPr/>
        </p:nvPicPr>
        <p:blipFill>
          <a:blip r:embed="rId5"/>
          <a:stretch>
            <a:fillRect/>
          </a:stretch>
        </p:blipFill>
        <p:spPr>
          <a:xfrm>
            <a:off x="3826475" y="1822445"/>
            <a:ext cx="1248029" cy="698896"/>
          </a:xfrm>
          <a:prstGeom prst="rect">
            <a:avLst/>
          </a:prstGeom>
        </p:spPr>
      </p:pic>
      <p:cxnSp>
        <p:nvCxnSpPr>
          <p:cNvPr id="16" name="Straight Arrow Connector 15"/>
          <p:cNvCxnSpPr/>
          <p:nvPr/>
        </p:nvCxnSpPr>
        <p:spPr>
          <a:xfrm>
            <a:off x="5150010" y="2158829"/>
            <a:ext cx="948692" cy="271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074504" y="3339135"/>
            <a:ext cx="877327" cy="4178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3523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2800" dirty="0"/>
              <a:t>Outputs can then be used to detect fire scars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321" y="1920479"/>
            <a:ext cx="5000831" cy="3105278"/>
          </a:xfrm>
          <a:prstGeom prst="rect">
            <a:avLst/>
          </a:prstGeom>
        </p:spPr>
      </p:pic>
    </p:spTree>
    <p:extLst>
      <p:ext uri="{BB962C8B-B14F-4D97-AF65-F5344CB8AC3E}">
        <p14:creationId xmlns:p14="http://schemas.microsoft.com/office/powerpoint/2010/main" val="4133052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BorealCloud</a:t>
            </a:r>
            <a:endParaRPr lang="en-US" dirty="0"/>
          </a:p>
        </p:txBody>
      </p:sp>
      <p:sp>
        <p:nvSpPr>
          <p:cNvPr id="3" name="Content Placeholder 2"/>
          <p:cNvSpPr>
            <a:spLocks noGrp="1"/>
          </p:cNvSpPr>
          <p:nvPr>
            <p:ph idx="1"/>
          </p:nvPr>
        </p:nvSpPr>
        <p:spPr/>
        <p:txBody>
          <a:bodyPr/>
          <a:lstStyle/>
          <a:p>
            <a:r>
              <a:rPr lang="en-US" dirty="0"/>
              <a:t>The Pacific Forestry Centre (Canadian Forest Service) has a private research cloud  based on OpenStack - Pike (September 2017)</a:t>
            </a:r>
          </a:p>
        </p:txBody>
      </p:sp>
      <p:sp>
        <p:nvSpPr>
          <p:cNvPr id="4" name="Slide Number Placeholder 5"/>
          <p:cNvSpPr>
            <a:spLocks noGrp="1"/>
          </p:cNvSpPr>
          <p:nvPr>
            <p:ph type="sldNum" sz="quarter" idx="4294967295"/>
          </p:nvPr>
        </p:nvSpPr>
        <p:spPr>
          <a:xfrm>
            <a:off x="8583824" y="926307"/>
            <a:ext cx="468669" cy="273844"/>
          </a:xfrm>
          <a:prstGeom prst="rect">
            <a:avLst/>
          </a:prstGeom>
        </p:spPr>
        <p:txBody>
          <a:bodyPr vert="horz" wrap="square" lIns="91440" tIns="45720" rIns="91440" bIns="45720" numCol="1" rtlCol="0" anchor="ctr" anchorCtr="0" compatLnSpc="1">
            <a:prstTxWarp prst="textNoShape">
              <a:avLst/>
            </a:prstTxWarp>
          </a:bodyPr>
          <a:lstStyle>
            <a:lvl1pPr algn="r">
              <a:defRPr sz="1200">
                <a:solidFill>
                  <a:schemeClr val="tx1">
                    <a:tint val="75000"/>
                  </a:schemeClr>
                </a:solidFill>
              </a:defRPr>
            </a:lvl1pPr>
          </a:lstStyle>
          <a:p>
            <a:fld id="{0D297C05-AC99-294D-B757-1B4E4231E772}" type="slidenum">
              <a:rPr lang="en-US" smtClean="0"/>
              <a:t>37</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295" y="3685402"/>
            <a:ext cx="1997555" cy="154356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60" y="3685402"/>
            <a:ext cx="2211723" cy="1471997"/>
          </a:xfrm>
          <a:prstGeom prst="rect">
            <a:avLst/>
          </a:prstGeom>
        </p:spPr>
      </p:pic>
    </p:spTree>
    <p:extLst>
      <p:ext uri="{BB962C8B-B14F-4D97-AF65-F5344CB8AC3E}">
        <p14:creationId xmlns:p14="http://schemas.microsoft.com/office/powerpoint/2010/main" val="487942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OpenStack?</a:t>
            </a:r>
          </a:p>
        </p:txBody>
      </p:sp>
      <p:pic>
        <p:nvPicPr>
          <p:cNvPr id="4" name="Picture 3"/>
          <p:cNvPicPr>
            <a:picLocks noChangeAspect="1"/>
          </p:cNvPicPr>
          <p:nvPr/>
        </p:nvPicPr>
        <p:blipFill>
          <a:blip r:embed="rId2"/>
          <a:stretch>
            <a:fillRect/>
          </a:stretch>
        </p:blipFill>
        <p:spPr>
          <a:xfrm>
            <a:off x="742077" y="1821077"/>
            <a:ext cx="7659846" cy="2858658"/>
          </a:xfrm>
          <a:prstGeom prst="rect">
            <a:avLst/>
          </a:prstGeom>
        </p:spPr>
      </p:pic>
      <p:sp>
        <p:nvSpPr>
          <p:cNvPr id="5" name="TextBox 4"/>
          <p:cNvSpPr txBox="1"/>
          <p:nvPr/>
        </p:nvSpPr>
        <p:spPr>
          <a:xfrm>
            <a:off x="2356021" y="4738643"/>
            <a:ext cx="4750018" cy="261610"/>
          </a:xfrm>
          <a:prstGeom prst="rect">
            <a:avLst/>
          </a:prstGeom>
          <a:noFill/>
        </p:spPr>
        <p:txBody>
          <a:bodyPr wrap="none" rtlCol="0">
            <a:spAutoFit/>
          </a:bodyPr>
          <a:lstStyle/>
          <a:p>
            <a:r>
              <a:rPr lang="en-CA" sz="1100" dirty="0"/>
              <a:t>Source: overview.png Retrieved from  </a:t>
            </a:r>
            <a:r>
              <a:rPr lang="en-CA" sz="1100" dirty="0">
                <a:hlinkClick r:id="rId3"/>
              </a:rPr>
              <a:t>https://www.openstack.org/software/</a:t>
            </a:r>
            <a:r>
              <a:rPr lang="en-CA" sz="1100" dirty="0"/>
              <a:t> </a:t>
            </a:r>
          </a:p>
        </p:txBody>
      </p:sp>
    </p:spTree>
    <p:extLst>
      <p:ext uri="{BB962C8B-B14F-4D97-AF65-F5344CB8AC3E}">
        <p14:creationId xmlns:p14="http://schemas.microsoft.com/office/powerpoint/2010/main" val="4092663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OpenStack</a:t>
            </a:r>
          </a:p>
        </p:txBody>
      </p:sp>
      <p:sp>
        <p:nvSpPr>
          <p:cNvPr id="3" name="Content Placeholder 2"/>
          <p:cNvSpPr>
            <a:spLocks noGrp="1"/>
          </p:cNvSpPr>
          <p:nvPr>
            <p:ph idx="1"/>
          </p:nvPr>
        </p:nvSpPr>
        <p:spPr/>
        <p:txBody>
          <a:bodyPr>
            <a:normAutofit/>
          </a:bodyPr>
          <a:lstStyle/>
          <a:p>
            <a:pPr marL="0" indent="0">
              <a:buNone/>
            </a:pPr>
            <a:r>
              <a:rPr lang="en-CA" dirty="0"/>
              <a:t>Controls large pools of compute, storage, and networking resources all managed through a dashboard that gives administrators control while empowering their users to provision resources</a:t>
            </a:r>
          </a:p>
        </p:txBody>
      </p:sp>
      <p:sp>
        <p:nvSpPr>
          <p:cNvPr id="4" name="TextBox 3"/>
          <p:cNvSpPr txBox="1"/>
          <p:nvPr/>
        </p:nvSpPr>
        <p:spPr>
          <a:xfrm>
            <a:off x="2356021" y="4738643"/>
            <a:ext cx="3911648" cy="261610"/>
          </a:xfrm>
          <a:prstGeom prst="rect">
            <a:avLst/>
          </a:prstGeom>
          <a:noFill/>
        </p:spPr>
        <p:txBody>
          <a:bodyPr wrap="none" rtlCol="0">
            <a:spAutoFit/>
          </a:bodyPr>
          <a:lstStyle/>
          <a:p>
            <a:r>
              <a:rPr lang="en-CA" sz="1100" dirty="0"/>
              <a:t>Source: Retrieved from  </a:t>
            </a:r>
            <a:r>
              <a:rPr lang="en-CA" sz="1100" dirty="0">
                <a:hlinkClick r:id="rId2"/>
              </a:rPr>
              <a:t>https://www.openstack.org/software/</a:t>
            </a:r>
            <a:r>
              <a:rPr lang="en-CA" sz="1100" dirty="0"/>
              <a:t> </a:t>
            </a:r>
          </a:p>
        </p:txBody>
      </p:sp>
    </p:spTree>
    <p:extLst>
      <p:ext uri="{BB962C8B-B14F-4D97-AF65-F5344CB8AC3E}">
        <p14:creationId xmlns:p14="http://schemas.microsoft.com/office/powerpoint/2010/main" val="2398310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A-D2D5-B642-A733-F6DB94DF4CF8}"/>
              </a:ext>
            </a:extLst>
          </p:cNvPr>
          <p:cNvSpPr>
            <a:spLocks noGrp="1"/>
          </p:cNvSpPr>
          <p:nvPr>
            <p:ph type="title"/>
          </p:nvPr>
        </p:nvSpPr>
        <p:spPr/>
        <p:txBody>
          <a:bodyPr/>
          <a:lstStyle/>
          <a:p>
            <a:r>
              <a:rPr lang="en-US" dirty="0"/>
              <a:t>Admin</a:t>
            </a:r>
          </a:p>
        </p:txBody>
      </p:sp>
      <p:sp>
        <p:nvSpPr>
          <p:cNvPr id="3" name="Content Placeholder 2">
            <a:extLst>
              <a:ext uri="{FF2B5EF4-FFF2-40B4-BE49-F238E27FC236}">
                <a16:creationId xmlns:a16="http://schemas.microsoft.com/office/drawing/2014/main" id="{12499BA0-A957-464E-A3A7-426FFA317BAA}"/>
              </a:ext>
            </a:extLst>
          </p:cNvPr>
          <p:cNvSpPr>
            <a:spLocks noGrp="1"/>
          </p:cNvSpPr>
          <p:nvPr>
            <p:ph idx="1"/>
          </p:nvPr>
        </p:nvSpPr>
        <p:spPr/>
        <p:txBody>
          <a:bodyPr/>
          <a:lstStyle/>
          <a:p>
            <a:r>
              <a:rPr lang="en-US" dirty="0"/>
              <a:t>PA: Reduced to single page</a:t>
            </a:r>
          </a:p>
          <a:p>
            <a:r>
              <a:rPr lang="en-US" dirty="0"/>
              <a:t>Most importantly: </a:t>
            </a:r>
            <a:r>
              <a:rPr lang="en-US" b="1" dirty="0"/>
              <a:t>Patent call</a:t>
            </a:r>
          </a:p>
        </p:txBody>
      </p:sp>
      <p:sp>
        <p:nvSpPr>
          <p:cNvPr id="4" name="Slide Number Placeholder 3">
            <a:extLst>
              <a:ext uri="{FF2B5EF4-FFF2-40B4-BE49-F238E27FC236}">
                <a16:creationId xmlns:a16="http://schemas.microsoft.com/office/drawing/2014/main" id="{EEF769F8-DB7B-9842-B8A8-58EF43179D1C}"/>
              </a:ext>
            </a:extLst>
          </p:cNvPr>
          <p:cNvSpPr>
            <a:spLocks noGrp="1"/>
          </p:cNvSpPr>
          <p:nvPr>
            <p:ph type="sldNum" sz="quarter" idx="11"/>
          </p:nvPr>
        </p:nvSpPr>
        <p:spPr/>
        <p:txBody>
          <a:bodyPr/>
          <a:lstStyle/>
          <a:p>
            <a:pPr>
              <a:defRPr/>
            </a:pPr>
            <a:fld id="{D417390A-8201-4953-9183-2366AD68A04D}" type="slidenum">
              <a:rPr lang="en-US" smtClean="0"/>
              <a:pPr>
                <a:defRPr/>
              </a:pPr>
              <a:t>4</a:t>
            </a:fld>
            <a:endParaRPr lang="en-US"/>
          </a:p>
        </p:txBody>
      </p:sp>
    </p:spTree>
    <p:extLst>
      <p:ext uri="{BB962C8B-B14F-4D97-AF65-F5344CB8AC3E}">
        <p14:creationId xmlns:p14="http://schemas.microsoft.com/office/powerpoint/2010/main" val="2123227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BorealCloud</a:t>
            </a:r>
            <a:endParaRPr lang="en-US" dirty="0"/>
          </a:p>
        </p:txBody>
      </p:sp>
      <p:sp>
        <p:nvSpPr>
          <p:cNvPr id="3" name="Content Placeholder 2"/>
          <p:cNvSpPr>
            <a:spLocks noGrp="1"/>
          </p:cNvSpPr>
          <p:nvPr>
            <p:ph idx="1"/>
          </p:nvPr>
        </p:nvSpPr>
        <p:spPr/>
        <p:txBody>
          <a:bodyPr/>
          <a:lstStyle/>
          <a:p>
            <a:r>
              <a:rPr lang="en-US" dirty="0" err="1"/>
              <a:t>Openstack</a:t>
            </a:r>
            <a:r>
              <a:rPr lang="en-US" dirty="0"/>
              <a:t> cluster comprising of Xeon , </a:t>
            </a:r>
            <a:r>
              <a:rPr lang="en-US" dirty="0" err="1"/>
              <a:t>Cuda</a:t>
            </a:r>
            <a:r>
              <a:rPr lang="en-US" dirty="0"/>
              <a:t> cores and 400 TB of NAS storage</a:t>
            </a:r>
          </a:p>
          <a:p>
            <a:r>
              <a:rPr lang="en-US" dirty="0"/>
              <a:t>The research cluster is on a provincial government  1 gigabit up/down network outside of Government of Canada</a:t>
            </a:r>
          </a:p>
        </p:txBody>
      </p:sp>
      <p:sp>
        <p:nvSpPr>
          <p:cNvPr id="4" name="Slide Number Placeholder 5"/>
          <p:cNvSpPr>
            <a:spLocks noGrp="1"/>
          </p:cNvSpPr>
          <p:nvPr>
            <p:ph type="sldNum" sz="quarter" idx="4294967295"/>
          </p:nvPr>
        </p:nvSpPr>
        <p:spPr>
          <a:xfrm>
            <a:off x="8583824" y="926307"/>
            <a:ext cx="468669" cy="273844"/>
          </a:xfrm>
          <a:prstGeom prst="rect">
            <a:avLst/>
          </a:prstGeom>
        </p:spPr>
        <p:txBody>
          <a:bodyPr vert="horz" wrap="square" lIns="91440" tIns="45720" rIns="91440" bIns="45720" numCol="1" rtlCol="0" anchor="ctr" anchorCtr="0" compatLnSpc="1">
            <a:prstTxWarp prst="textNoShape">
              <a:avLst/>
            </a:prstTxWarp>
          </a:bodyPr>
          <a:lstStyle>
            <a:lvl1pPr algn="r">
              <a:defRPr sz="1200">
                <a:solidFill>
                  <a:schemeClr val="tx1">
                    <a:tint val="75000"/>
                  </a:schemeClr>
                </a:solidFill>
              </a:defRPr>
            </a:lvl1pPr>
          </a:lstStyle>
          <a:p>
            <a:fld id="{0D297C05-AC99-294D-B757-1B4E4231E772}" type="slidenum">
              <a:rPr lang="en-US" smtClean="0"/>
              <a:t>40</a:t>
            </a:fld>
            <a:endParaRPr lang="en-US" dirty="0"/>
          </a:p>
        </p:txBody>
      </p:sp>
    </p:spTree>
    <p:extLst>
      <p:ext uri="{BB962C8B-B14F-4D97-AF65-F5344CB8AC3E}">
        <p14:creationId xmlns:p14="http://schemas.microsoft.com/office/powerpoint/2010/main" val="1918155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BorealCloud</a:t>
            </a:r>
            <a:endParaRPr lang="en-CA" dirty="0"/>
          </a:p>
        </p:txBody>
      </p:sp>
      <p:sp>
        <p:nvSpPr>
          <p:cNvPr id="3" name="Content Placeholder 2"/>
          <p:cNvSpPr>
            <a:spLocks noGrp="1"/>
          </p:cNvSpPr>
          <p:nvPr>
            <p:ph idx="1"/>
          </p:nvPr>
        </p:nvSpPr>
        <p:spPr/>
        <p:txBody>
          <a:bodyPr>
            <a:normAutofit/>
          </a:bodyPr>
          <a:lstStyle/>
          <a:p>
            <a:r>
              <a:rPr lang="en-CA" dirty="0"/>
              <a:t>Regional Point of Presence for HPC</a:t>
            </a:r>
          </a:p>
          <a:p>
            <a:r>
              <a:rPr lang="en-CA" dirty="0"/>
              <a:t>17 compute + 6 infrastructure nodes based on HP Z840 with OpenStack</a:t>
            </a:r>
          </a:p>
          <a:p>
            <a:pPr lvl="1"/>
            <a:r>
              <a:rPr lang="en-CA" sz="2400" dirty="0"/>
              <a:t>952 </a:t>
            </a:r>
            <a:r>
              <a:rPr lang="en-CA" sz="2400" dirty="0" err="1"/>
              <a:t>VCores</a:t>
            </a:r>
            <a:r>
              <a:rPr lang="en-CA" sz="2400" dirty="0"/>
              <a:t> - </a:t>
            </a:r>
            <a:r>
              <a:rPr lang="en-CA" sz="2400" dirty="0" err="1"/>
              <a:t>hyperthreaded</a:t>
            </a:r>
            <a:endParaRPr lang="en-CA" sz="2400" dirty="0"/>
          </a:p>
          <a:p>
            <a:pPr lvl="1"/>
            <a:r>
              <a:rPr lang="en-CA" sz="2400" dirty="0"/>
              <a:t>20736 </a:t>
            </a:r>
            <a:r>
              <a:rPr lang="en-CA" sz="2400" dirty="0" err="1"/>
              <a:t>Cuda</a:t>
            </a:r>
            <a:r>
              <a:rPr lang="en-CA" sz="2400" dirty="0"/>
              <a:t> Cores</a:t>
            </a:r>
          </a:p>
          <a:p>
            <a:pPr lvl="1"/>
            <a:r>
              <a:rPr lang="en-CA" sz="2400" dirty="0"/>
              <a:t>400 </a:t>
            </a:r>
            <a:r>
              <a:rPr lang="en-CA" sz="2400" dirty="0" err="1"/>
              <a:t>Terrabytes</a:t>
            </a:r>
            <a:r>
              <a:rPr lang="en-CA" sz="2400" dirty="0"/>
              <a:t> of NAS scratch space</a:t>
            </a:r>
          </a:p>
          <a:p>
            <a:pPr lvl="1"/>
            <a:r>
              <a:rPr lang="en-CA" sz="2400" dirty="0"/>
              <a:t>34 </a:t>
            </a:r>
            <a:r>
              <a:rPr lang="en-CA" sz="2400" dirty="0" err="1"/>
              <a:t>Terrabytes</a:t>
            </a:r>
            <a:r>
              <a:rPr lang="en-CA" sz="2400" dirty="0"/>
              <a:t> of CEPH storage</a:t>
            </a:r>
          </a:p>
          <a:p>
            <a:endParaRPr lang="en-CA" dirty="0"/>
          </a:p>
        </p:txBody>
      </p:sp>
    </p:spTree>
    <p:extLst>
      <p:ext uri="{BB962C8B-B14F-4D97-AF65-F5344CB8AC3E}">
        <p14:creationId xmlns:p14="http://schemas.microsoft.com/office/powerpoint/2010/main" val="1507715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148279" y="2566721"/>
            <a:ext cx="799784" cy="1239665"/>
          </a:xfrm>
          <a:prstGeom prst="rect">
            <a:avLst/>
          </a:prstGeom>
        </p:spPr>
      </p:pic>
      <p:sp>
        <p:nvSpPr>
          <p:cNvPr id="5" name="AutoShape 2" descr="Image result for clipart cloud server"/>
          <p:cNvSpPr>
            <a:spLocks noChangeAspect="1" noChangeArrowheads="1"/>
          </p:cNvSpPr>
          <p:nvPr/>
        </p:nvSpPr>
        <p:spPr bwMode="auto">
          <a:xfrm>
            <a:off x="-31750" y="720725"/>
            <a:ext cx="1638128" cy="16381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6271466" y="2215001"/>
            <a:ext cx="2352675" cy="1943100"/>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1708863" y="2358854"/>
            <a:ext cx="1530960" cy="1152653"/>
          </a:xfrm>
          <a:prstGeom prst="rect">
            <a:avLst/>
          </a:prstGeom>
        </p:spPr>
      </p:pic>
      <p:pic>
        <p:nvPicPr>
          <p:cNvPr id="11" name="Picture 10"/>
          <p:cNvPicPr>
            <a:picLocks noChangeAspect="1"/>
          </p:cNvPicPr>
          <p:nvPr/>
        </p:nvPicPr>
        <p:blipFill>
          <a:blip r:embed="rId2"/>
          <a:stretch>
            <a:fillRect/>
          </a:stretch>
        </p:blipFill>
        <p:spPr>
          <a:xfrm>
            <a:off x="4496802" y="2566721"/>
            <a:ext cx="799784" cy="1239665"/>
          </a:xfrm>
          <a:prstGeom prst="rect">
            <a:avLst/>
          </a:prstGeom>
        </p:spPr>
      </p:pic>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4057386" y="2358854"/>
            <a:ext cx="1530960" cy="1152653"/>
          </a:xfrm>
          <a:prstGeom prst="rect">
            <a:avLst/>
          </a:prstGeom>
        </p:spPr>
      </p:pic>
      <p:sp>
        <p:nvSpPr>
          <p:cNvPr id="13" name="Title 12"/>
          <p:cNvSpPr>
            <a:spLocks noGrp="1"/>
          </p:cNvSpPr>
          <p:nvPr>
            <p:ph type="title"/>
          </p:nvPr>
        </p:nvSpPr>
        <p:spPr/>
        <p:txBody>
          <a:bodyPr/>
          <a:lstStyle/>
          <a:p>
            <a:r>
              <a:rPr lang="en-CA" dirty="0" err="1"/>
              <a:t>BorealCloud</a:t>
            </a:r>
            <a:endParaRPr lang="en-CA" dirty="0"/>
          </a:p>
        </p:txBody>
      </p:sp>
      <p:cxnSp>
        <p:nvCxnSpPr>
          <p:cNvPr id="17" name="Straight Arrow Connector 16"/>
          <p:cNvCxnSpPr/>
          <p:nvPr/>
        </p:nvCxnSpPr>
        <p:spPr>
          <a:xfrm flipV="1">
            <a:off x="3393117" y="3019683"/>
            <a:ext cx="589318" cy="41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5745663" y="2995250"/>
            <a:ext cx="368487" cy="82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5">
            <a:clrChange>
              <a:clrFrom>
                <a:srgbClr val="FFFFFF"/>
              </a:clrFrom>
              <a:clrTo>
                <a:srgbClr val="FFFFFF">
                  <a:alpha val="0"/>
                </a:srgbClr>
              </a:clrTo>
            </a:clrChange>
          </a:blip>
          <a:stretch>
            <a:fillRect/>
          </a:stretch>
        </p:blipFill>
        <p:spPr>
          <a:xfrm>
            <a:off x="-31750" y="2731283"/>
            <a:ext cx="1368296" cy="910539"/>
          </a:xfrm>
          <a:prstGeom prst="rect">
            <a:avLst/>
          </a:prstGeom>
        </p:spPr>
      </p:pic>
      <p:cxnSp>
        <p:nvCxnSpPr>
          <p:cNvPr id="16" name="Straight Arrow Connector 15"/>
          <p:cNvCxnSpPr/>
          <p:nvPr/>
        </p:nvCxnSpPr>
        <p:spPr>
          <a:xfrm flipV="1">
            <a:off x="1021003" y="3023801"/>
            <a:ext cx="663146" cy="82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483445" y="4278430"/>
            <a:ext cx="6801862" cy="615553"/>
          </a:xfrm>
          <a:prstGeom prst="rect">
            <a:avLst/>
          </a:prstGeom>
          <a:noFill/>
        </p:spPr>
        <p:txBody>
          <a:bodyPr wrap="none" rtlCol="0">
            <a:spAutoFit/>
          </a:bodyPr>
          <a:lstStyle/>
          <a:p>
            <a:r>
              <a:rPr lang="en-CA" sz="2400" dirty="0">
                <a:solidFill>
                  <a:srgbClr val="FF0000"/>
                </a:solidFill>
              </a:rPr>
              <a:t>    		1					2</a:t>
            </a:r>
          </a:p>
          <a:p>
            <a:r>
              <a:rPr lang="en-CA" dirty="0"/>
              <a:t>borealremote.nfis.org              borealcloud.nfis.org/</a:t>
            </a:r>
            <a:r>
              <a:rPr lang="en-CA" dirty="0" err="1"/>
              <a:t>borealjump</a:t>
            </a:r>
            <a:endParaRPr lang="en-CA" dirty="0"/>
          </a:p>
        </p:txBody>
      </p:sp>
    </p:spTree>
    <p:extLst>
      <p:ext uri="{BB962C8B-B14F-4D97-AF65-F5344CB8AC3E}">
        <p14:creationId xmlns:p14="http://schemas.microsoft.com/office/powerpoint/2010/main" val="3232387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More info…</a:t>
            </a:r>
          </a:p>
        </p:txBody>
      </p:sp>
      <p:sp>
        <p:nvSpPr>
          <p:cNvPr id="3" name="Content Placeholder 2"/>
          <p:cNvSpPr>
            <a:spLocks noGrp="1"/>
          </p:cNvSpPr>
          <p:nvPr>
            <p:ph idx="1"/>
          </p:nvPr>
        </p:nvSpPr>
        <p:spPr/>
        <p:txBody>
          <a:bodyPr/>
          <a:lstStyle/>
          <a:p>
            <a:r>
              <a:rPr lang="en-CA" dirty="0"/>
              <a:t>Documentation on access and APIs are available</a:t>
            </a:r>
          </a:p>
          <a:p>
            <a:r>
              <a:rPr lang="en-CA" dirty="0"/>
              <a:t>To get further information including documentation and how to access the </a:t>
            </a:r>
            <a:r>
              <a:rPr lang="en-CA" dirty="0" err="1"/>
              <a:t>BorealCloud</a:t>
            </a:r>
            <a:r>
              <a:rPr lang="en-CA" dirty="0"/>
              <a:t>, please contact brian.low@canada.ca</a:t>
            </a:r>
          </a:p>
        </p:txBody>
      </p:sp>
    </p:spTree>
    <p:extLst>
      <p:ext uri="{BB962C8B-B14F-4D97-AF65-F5344CB8AC3E}">
        <p14:creationId xmlns:p14="http://schemas.microsoft.com/office/powerpoint/2010/main" val="952920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you2s.png"/>
          <p:cNvPicPr>
            <a:picLocks noChangeAspect="1"/>
          </p:cNvPicPr>
          <p:nvPr/>
        </p:nvPicPr>
        <p:blipFill rotWithShape="1">
          <a:blip r:embed="rId2">
            <a:extLst>
              <a:ext uri="{28A0092B-C50C-407E-A947-70E740481C1C}">
                <a14:useLocalDpi xmlns:a14="http://schemas.microsoft.com/office/drawing/2010/main" val="0"/>
              </a:ext>
            </a:extLst>
          </a:blip>
          <a:srcRect b="22175"/>
          <a:stretch/>
        </p:blipFill>
        <p:spPr>
          <a:xfrm>
            <a:off x="0" y="0"/>
            <a:ext cx="9144000" cy="5337250"/>
          </a:xfrm>
          <a:prstGeom prst="rect">
            <a:avLst/>
          </a:prstGeom>
        </p:spPr>
      </p:pic>
      <p:sp>
        <p:nvSpPr>
          <p:cNvPr id="2" name="Slide Number Placeholder 1"/>
          <p:cNvSpPr>
            <a:spLocks noGrp="1"/>
          </p:cNvSpPr>
          <p:nvPr>
            <p:ph type="sldNum" sz="quarter" idx="11"/>
          </p:nvPr>
        </p:nvSpPr>
        <p:spPr/>
        <p:txBody>
          <a:bodyPr/>
          <a:lstStyle/>
          <a:p>
            <a:pPr>
              <a:defRPr/>
            </a:pPr>
            <a:fld id="{31C56E6C-8990-451C-AB86-9B921F879E26}" type="slidenum">
              <a:rPr lang="en-US" smtClean="0"/>
              <a:pPr>
                <a:defRPr/>
              </a:pPr>
              <a:t>44</a:t>
            </a:fld>
            <a:endParaRPr lang="en-US"/>
          </a:p>
        </p:txBody>
      </p:sp>
    </p:spTree>
    <p:extLst>
      <p:ext uri="{BB962C8B-B14F-4D97-AF65-F5344CB8AC3E}">
        <p14:creationId xmlns:p14="http://schemas.microsoft.com/office/powerpoint/2010/main" val="282174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Patent Call</a:t>
            </a:r>
          </a:p>
        </p:txBody>
      </p:sp>
      <p:sp>
        <p:nvSpPr>
          <p:cNvPr id="3" name="Content Placeholder 2"/>
          <p:cNvSpPr>
            <a:spLocks noGrp="1"/>
          </p:cNvSpPr>
          <p:nvPr>
            <p:ph idx="1"/>
          </p:nvPr>
        </p:nvSpPr>
        <p:spPr/>
        <p:txBody>
          <a:bodyPr/>
          <a:lstStyle/>
          <a:p>
            <a:r>
              <a:rPr lang="en-US" dirty="0"/>
              <a:t>Please be aware that this initiative is being conducted under the OGC Policy Regarding Intellectual Property Rights (available at </a:t>
            </a:r>
            <a:r>
              <a:rPr lang="en-US" dirty="0">
                <a:hlinkClick r:id="rId2"/>
              </a:rPr>
              <a:t>http://www.opengeospatial.org/about/ipr</a:t>
            </a:r>
            <a:r>
              <a:rPr lang="en-US" dirty="0"/>
              <a:t>).</a:t>
            </a:r>
          </a:p>
          <a:p>
            <a:r>
              <a:rPr lang="en-US" dirty="0"/>
              <a:t>At this time, I would ask that anyone in attendance inform me if they are personally aware of any claims under any patent applications or issued patents that would be likely to be infringed by an implementation of the standard or other work product which is the subject of this initiative.</a:t>
            </a:r>
          </a:p>
          <a:p>
            <a:r>
              <a:rPr lang="en-US" dirty="0"/>
              <a:t>You need not be the inventor of such patent or patent application in order to inform us of its existence, nor will you be held responsible for expressing a belief that turns out to be inaccurate.</a:t>
            </a:r>
          </a:p>
        </p:txBody>
      </p:sp>
      <p:sp>
        <p:nvSpPr>
          <p:cNvPr id="5" name="Slide Number Placeholder 4"/>
          <p:cNvSpPr>
            <a:spLocks noGrp="1"/>
          </p:cNvSpPr>
          <p:nvPr>
            <p:ph type="sldNum" sz="quarter" idx="11"/>
          </p:nvPr>
        </p:nvSpPr>
        <p:spPr/>
        <p:txBody>
          <a:bodyPr/>
          <a:lstStyle/>
          <a:p>
            <a:pPr>
              <a:defRPr/>
            </a:pPr>
            <a:fld id="{08BD8CA8-DA42-484A-8C65-92CBA5C05D7E}" type="slidenum">
              <a:rPr lang="en-US" smtClean="0"/>
              <a:pPr>
                <a:defRPr/>
              </a:pPr>
              <a:t>5</a:t>
            </a:fld>
            <a:endParaRPr lang="en-US" dirty="0"/>
          </a:p>
        </p:txBody>
      </p:sp>
    </p:spTree>
    <p:extLst>
      <p:ext uri="{BB962C8B-B14F-4D97-AF65-F5344CB8AC3E}">
        <p14:creationId xmlns:p14="http://schemas.microsoft.com/office/powerpoint/2010/main" val="2058568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DF05-97EB-6C4B-AA07-56A4EDCECDE4}"/>
              </a:ext>
            </a:extLst>
          </p:cNvPr>
          <p:cNvSpPr>
            <a:spLocks noGrp="1"/>
          </p:cNvSpPr>
          <p:nvPr>
            <p:ph type="title"/>
          </p:nvPr>
        </p:nvSpPr>
        <p:spPr/>
        <p:txBody>
          <a:bodyPr/>
          <a:lstStyle/>
          <a:p>
            <a:r>
              <a:rPr lang="en-US" dirty="0"/>
              <a:t>Who is who and why are you here</a:t>
            </a:r>
          </a:p>
        </p:txBody>
      </p:sp>
      <p:sp>
        <p:nvSpPr>
          <p:cNvPr id="3" name="Content Placeholder 2">
            <a:extLst>
              <a:ext uri="{FF2B5EF4-FFF2-40B4-BE49-F238E27FC236}">
                <a16:creationId xmlns:a16="http://schemas.microsoft.com/office/drawing/2014/main" id="{BE022AFB-F008-3E43-B23A-D3A132C69C2B}"/>
              </a:ext>
            </a:extLst>
          </p:cNvPr>
          <p:cNvSpPr>
            <a:spLocks noGrp="1"/>
          </p:cNvSpPr>
          <p:nvPr>
            <p:ph idx="1"/>
          </p:nvPr>
        </p:nvSpPr>
        <p:spPr/>
        <p:txBody>
          <a:bodyPr/>
          <a:lstStyle/>
          <a:p>
            <a:r>
              <a:rPr lang="en-US" dirty="0"/>
              <a:t>30sec each </a:t>
            </a:r>
            <a:r>
              <a:rPr lang="en-US" dirty="0">
                <a:sym typeface="Wingdings" pitchFamily="2" charset="2"/>
              </a:rPr>
              <a:t></a:t>
            </a:r>
            <a:endParaRPr lang="en-US" dirty="0"/>
          </a:p>
        </p:txBody>
      </p:sp>
      <p:sp>
        <p:nvSpPr>
          <p:cNvPr id="4" name="Slide Number Placeholder 3">
            <a:extLst>
              <a:ext uri="{FF2B5EF4-FFF2-40B4-BE49-F238E27FC236}">
                <a16:creationId xmlns:a16="http://schemas.microsoft.com/office/drawing/2014/main" id="{02522816-4E7E-174E-9CD5-7C174EB925B7}"/>
              </a:ext>
            </a:extLst>
          </p:cNvPr>
          <p:cNvSpPr>
            <a:spLocks noGrp="1"/>
          </p:cNvSpPr>
          <p:nvPr>
            <p:ph type="sldNum" sz="quarter" idx="11"/>
          </p:nvPr>
        </p:nvSpPr>
        <p:spPr/>
        <p:txBody>
          <a:bodyPr/>
          <a:lstStyle/>
          <a:p>
            <a:pPr>
              <a:defRPr/>
            </a:pPr>
            <a:fld id="{D417390A-8201-4953-9183-2366AD68A04D}" type="slidenum">
              <a:rPr lang="en-US" smtClean="0"/>
              <a:pPr>
                <a:defRPr/>
              </a:pPr>
              <a:t>6</a:t>
            </a:fld>
            <a:endParaRPr lang="en-US"/>
          </a:p>
        </p:txBody>
      </p:sp>
    </p:spTree>
    <p:extLst>
      <p:ext uri="{BB962C8B-B14F-4D97-AF65-F5344CB8AC3E}">
        <p14:creationId xmlns:p14="http://schemas.microsoft.com/office/powerpoint/2010/main" val="236369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A-D2D5-B642-A733-F6DB94DF4CF8}"/>
              </a:ext>
            </a:extLst>
          </p:cNvPr>
          <p:cNvSpPr>
            <a:spLocks noGrp="1"/>
          </p:cNvSpPr>
          <p:nvPr>
            <p:ph type="title"/>
          </p:nvPr>
        </p:nvSpPr>
        <p:spPr/>
        <p:txBody>
          <a:bodyPr/>
          <a:lstStyle/>
          <a:p>
            <a:r>
              <a:rPr lang="en-US" dirty="0"/>
              <a:t>Admin</a:t>
            </a:r>
          </a:p>
        </p:txBody>
      </p:sp>
      <p:sp>
        <p:nvSpPr>
          <p:cNvPr id="3" name="Content Placeholder 2">
            <a:extLst>
              <a:ext uri="{FF2B5EF4-FFF2-40B4-BE49-F238E27FC236}">
                <a16:creationId xmlns:a16="http://schemas.microsoft.com/office/drawing/2014/main" id="{12499BA0-A957-464E-A3A7-426FFA317BAA}"/>
              </a:ext>
            </a:extLst>
          </p:cNvPr>
          <p:cNvSpPr>
            <a:spLocks noGrp="1"/>
          </p:cNvSpPr>
          <p:nvPr>
            <p:ph idx="1"/>
          </p:nvPr>
        </p:nvSpPr>
        <p:spPr>
          <a:xfrm>
            <a:off x="346075" y="1279525"/>
            <a:ext cx="8458200" cy="4891088"/>
          </a:xfrm>
        </p:spPr>
        <p:txBody>
          <a:bodyPr/>
          <a:lstStyle/>
          <a:p>
            <a:r>
              <a:rPr lang="en-US" dirty="0"/>
              <a:t>PA: Reduced to single page and to “Feedback Agreement”</a:t>
            </a:r>
          </a:p>
          <a:p>
            <a:r>
              <a:rPr lang="en-US" dirty="0"/>
              <a:t>Cost compensation: EUR 4k lump sum, purchase order, details soon</a:t>
            </a:r>
          </a:p>
          <a:p>
            <a:r>
              <a:rPr lang="en-US" dirty="0"/>
              <a:t>Participation at the final demo meeting May 3-4 in Darmstadt is obligatory</a:t>
            </a:r>
          </a:p>
          <a:p>
            <a:r>
              <a:rPr lang="en-US" dirty="0"/>
              <a:t>Some emails, but very few phone conferences</a:t>
            </a:r>
          </a:p>
          <a:p>
            <a:r>
              <a:rPr lang="en-US" dirty="0" err="1"/>
              <a:t>Github</a:t>
            </a:r>
            <a:r>
              <a:rPr lang="en-US" dirty="0"/>
              <a:t> at </a:t>
            </a:r>
            <a:r>
              <a:rPr lang="en-US" dirty="0">
                <a:hlinkClick r:id="rId2"/>
              </a:rPr>
              <a:t>https://github.com/opengeospatial/EOEPHackathon2018</a:t>
            </a:r>
            <a:endParaRPr lang="en-US" dirty="0"/>
          </a:p>
        </p:txBody>
      </p:sp>
      <p:sp>
        <p:nvSpPr>
          <p:cNvPr id="4" name="Slide Number Placeholder 3">
            <a:extLst>
              <a:ext uri="{FF2B5EF4-FFF2-40B4-BE49-F238E27FC236}">
                <a16:creationId xmlns:a16="http://schemas.microsoft.com/office/drawing/2014/main" id="{EEF769F8-DB7B-9842-B8A8-58EF43179D1C}"/>
              </a:ext>
            </a:extLst>
          </p:cNvPr>
          <p:cNvSpPr>
            <a:spLocks noGrp="1"/>
          </p:cNvSpPr>
          <p:nvPr>
            <p:ph type="sldNum" sz="quarter" idx="11"/>
          </p:nvPr>
        </p:nvSpPr>
        <p:spPr/>
        <p:txBody>
          <a:bodyPr/>
          <a:lstStyle/>
          <a:p>
            <a:pPr>
              <a:defRPr/>
            </a:pPr>
            <a:fld id="{D417390A-8201-4953-9183-2366AD68A04D}" type="slidenum">
              <a:rPr lang="en-US" smtClean="0"/>
              <a:pPr>
                <a:defRPr/>
              </a:pPr>
              <a:t>7</a:t>
            </a:fld>
            <a:endParaRPr lang="en-US"/>
          </a:p>
        </p:txBody>
      </p:sp>
    </p:spTree>
    <p:extLst>
      <p:ext uri="{BB962C8B-B14F-4D97-AF65-F5344CB8AC3E}">
        <p14:creationId xmlns:p14="http://schemas.microsoft.com/office/powerpoint/2010/main" val="24520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5C0C-8F08-5648-9A0D-CA67E18D61C4}"/>
              </a:ext>
            </a:extLst>
          </p:cNvPr>
          <p:cNvSpPr>
            <a:spLocks noGrp="1"/>
          </p:cNvSpPr>
          <p:nvPr>
            <p:ph type="title"/>
          </p:nvPr>
        </p:nvSpPr>
        <p:spPr/>
        <p:txBody>
          <a:bodyPr/>
          <a:lstStyle/>
          <a:p>
            <a:r>
              <a:rPr lang="en-US" dirty="0"/>
              <a:t>Master Schedule</a:t>
            </a:r>
          </a:p>
        </p:txBody>
      </p:sp>
      <p:pic>
        <p:nvPicPr>
          <p:cNvPr id="6" name="Content Placeholder 5">
            <a:extLst>
              <a:ext uri="{FF2B5EF4-FFF2-40B4-BE49-F238E27FC236}">
                <a16:creationId xmlns:a16="http://schemas.microsoft.com/office/drawing/2014/main" id="{94930386-F330-8042-95B0-FC4FC032FC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354" y="1279525"/>
            <a:ext cx="7327641" cy="4891088"/>
          </a:xfrm>
        </p:spPr>
      </p:pic>
      <p:sp>
        <p:nvSpPr>
          <p:cNvPr id="4" name="Slide Number Placeholder 3">
            <a:extLst>
              <a:ext uri="{FF2B5EF4-FFF2-40B4-BE49-F238E27FC236}">
                <a16:creationId xmlns:a16="http://schemas.microsoft.com/office/drawing/2014/main" id="{C60E951A-5119-0B44-B516-B32AF9A37919}"/>
              </a:ext>
            </a:extLst>
          </p:cNvPr>
          <p:cNvSpPr>
            <a:spLocks noGrp="1"/>
          </p:cNvSpPr>
          <p:nvPr>
            <p:ph type="sldNum" sz="quarter" idx="11"/>
          </p:nvPr>
        </p:nvSpPr>
        <p:spPr/>
        <p:txBody>
          <a:bodyPr/>
          <a:lstStyle/>
          <a:p>
            <a:pPr>
              <a:defRPr/>
            </a:pPr>
            <a:fld id="{D417390A-8201-4953-9183-2366AD68A04D}" type="slidenum">
              <a:rPr lang="en-US" smtClean="0"/>
              <a:pPr>
                <a:defRPr/>
              </a:pPr>
              <a:t>8</a:t>
            </a:fld>
            <a:endParaRPr lang="en-US"/>
          </a:p>
        </p:txBody>
      </p:sp>
    </p:spTree>
    <p:extLst>
      <p:ext uri="{BB962C8B-B14F-4D97-AF65-F5344CB8AC3E}">
        <p14:creationId xmlns:p14="http://schemas.microsoft.com/office/powerpoint/2010/main" val="247728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smtClean="0"/>
              <a:pPr/>
              <a:t>9</a:t>
            </a:fld>
            <a:endParaRPr lang="el-GR"/>
          </a:p>
        </p:txBody>
      </p:sp>
      <p:pic>
        <p:nvPicPr>
          <p:cNvPr id="3" name="Picture 2"/>
          <p:cNvPicPr>
            <a:picLocks noChangeAspect="1"/>
          </p:cNvPicPr>
          <p:nvPr/>
        </p:nvPicPr>
        <p:blipFill rotWithShape="1">
          <a:blip r:embed="rId3"/>
          <a:srcRect l="3215" t="4318" r="79396" b="18073"/>
          <a:stretch/>
        </p:blipFill>
        <p:spPr>
          <a:xfrm>
            <a:off x="1043608" y="1268760"/>
            <a:ext cx="720080" cy="1184207"/>
          </a:xfrm>
          <a:prstGeom prst="rect">
            <a:avLst/>
          </a:prstGeom>
        </p:spPr>
      </p:pic>
      <p:pic>
        <p:nvPicPr>
          <p:cNvPr id="5" name="Picture 4"/>
          <p:cNvPicPr>
            <a:picLocks noChangeAspect="1"/>
          </p:cNvPicPr>
          <p:nvPr/>
        </p:nvPicPr>
        <p:blipFill rotWithShape="1">
          <a:blip r:embed="rId4"/>
          <a:srcRect l="19636" t="5559" r="21152" b="7838"/>
          <a:stretch/>
        </p:blipFill>
        <p:spPr>
          <a:xfrm>
            <a:off x="1763688" y="993089"/>
            <a:ext cx="907544" cy="884914"/>
          </a:xfrm>
          <a:prstGeom prst="rect">
            <a:avLst/>
          </a:prstGeom>
        </p:spPr>
      </p:pic>
      <p:pic>
        <p:nvPicPr>
          <p:cNvPr id="6" name="Picture 5"/>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7155016" y="3576154"/>
            <a:ext cx="720080" cy="1184207"/>
          </a:xfrm>
          <a:prstGeom prst="rect">
            <a:avLst/>
          </a:prstGeom>
        </p:spPr>
      </p:pic>
      <p:sp>
        <p:nvSpPr>
          <p:cNvPr id="7" name="TextBox 6"/>
          <p:cNvSpPr txBox="1"/>
          <p:nvPr/>
        </p:nvSpPr>
        <p:spPr>
          <a:xfrm>
            <a:off x="6876452" y="4776881"/>
            <a:ext cx="1277209" cy="646331"/>
          </a:xfrm>
          <a:prstGeom prst="rect">
            <a:avLst/>
          </a:prstGeom>
          <a:noFill/>
        </p:spPr>
        <p:txBody>
          <a:bodyPr wrap="none" rtlCol="0">
            <a:spAutoFit/>
          </a:bodyPr>
          <a:lstStyle/>
          <a:p>
            <a:pPr algn="ctr"/>
            <a:r>
              <a:rPr lang="en-US" sz="1800" b="0" dirty="0">
                <a:latin typeface="+mn-lt"/>
              </a:rPr>
              <a:t>Application</a:t>
            </a:r>
            <a:r>
              <a:rPr lang="en-US" dirty="0"/>
              <a:t> </a:t>
            </a:r>
          </a:p>
          <a:p>
            <a:pPr algn="ctr"/>
            <a:r>
              <a:rPr lang="en-US" sz="1800" b="0" dirty="0">
                <a:latin typeface="+mn-lt"/>
              </a:rPr>
              <a:t>consumer</a:t>
            </a:r>
          </a:p>
        </p:txBody>
      </p:sp>
      <p:sp>
        <p:nvSpPr>
          <p:cNvPr id="8" name="Cloud 7"/>
          <p:cNvSpPr/>
          <p:nvPr/>
        </p:nvSpPr>
        <p:spPr>
          <a:xfrm>
            <a:off x="2491016" y="1894523"/>
            <a:ext cx="4276569" cy="2555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Down Arrow 10"/>
          <p:cNvSpPr/>
          <p:nvPr/>
        </p:nvSpPr>
        <p:spPr>
          <a:xfrm rot="17793595">
            <a:off x="2727404" y="1758188"/>
            <a:ext cx="326830" cy="165618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Down Arrow 11"/>
          <p:cNvSpPr/>
          <p:nvPr/>
        </p:nvSpPr>
        <p:spPr>
          <a:xfrm rot="6986500">
            <a:off x="6177371" y="3123390"/>
            <a:ext cx="326830" cy="165618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TextBox 12"/>
          <p:cNvSpPr txBox="1"/>
          <p:nvPr/>
        </p:nvSpPr>
        <p:spPr>
          <a:xfrm>
            <a:off x="-24078" y="1475276"/>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spTree>
    <p:extLst>
      <p:ext uri="{BB962C8B-B14F-4D97-AF65-F5344CB8AC3E}">
        <p14:creationId xmlns:p14="http://schemas.microsoft.com/office/powerpoint/2010/main" val="3487247689"/>
      </p:ext>
    </p:extLst>
  </p:cSld>
  <p:clrMapOvr>
    <a:masterClrMapping/>
  </p:clrMapOvr>
</p:sld>
</file>

<file path=ppt/theme/theme1.xml><?xml version="1.0" encoding="utf-8"?>
<a:theme xmlns:a="http://schemas.openxmlformats.org/drawingml/2006/main" name="OGC_PowerPoint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373AF"/>
        </a:solidFill>
        <a:ln w="12700" cap="flat" cmpd="sng" algn="ctr">
          <a:solidFill>
            <a:srgbClr val="969696"/>
          </a:solidFill>
          <a:prstDash val="solid"/>
          <a:round/>
          <a:headEnd type="none" w="med" len="med"/>
          <a:tailEnd type="none" w="med" len="med"/>
        </a:ln>
        <a:effectLst/>
      </a:spPr>
      <a:bodyPr rtlCol="0" anchor="ctr"/>
      <a:lstStyle>
        <a:defPPr algn="ctr">
          <a:defRPr sz="2400" b="0" dirty="0" smtClean="0">
            <a:solidFill>
              <a:schemeClr val="bg1"/>
            </a:solidFill>
            <a:latin typeface="Helvetica Neue Light" charset="0"/>
            <a:ea typeface="Helvetica Neue Light" charset="0"/>
            <a:cs typeface="Helvetica Neue Light" charset="0"/>
          </a:defRPr>
        </a:defPPr>
      </a:lstStyle>
    </a:spDef>
    <a:lnDef>
      <a:spPr bwMode="auto">
        <a:noFill/>
        <a:ln w="12700" cap="flat" cmpd="sng" algn="ctr">
          <a:solidFill>
            <a:srgbClr val="969696"/>
          </a:solidFill>
          <a:prstDash val="solid"/>
          <a:round/>
          <a:headEnd type="none" w="med" len="med"/>
          <a:tailEnd type="none" w="med" len="med"/>
        </a:ln>
        <a:effectLst/>
      </a:spPr>
      <a:bodyPr/>
      <a:lstStyle/>
    </a:lnDef>
    <a:txDef>
      <a:spPr>
        <a:noFill/>
      </a:spPr>
      <a:bodyPr wrap="none" rtlCol="0">
        <a:noAutofit/>
      </a:bodyPr>
      <a:lstStyle>
        <a:defPPr>
          <a:defRPr sz="2400" b="0" dirty="0" smtClean="0">
            <a:latin typeface="Helvetica Neue" charset="0"/>
            <a:ea typeface="Helvetica Neue" charset="0"/>
            <a:cs typeface="Helvetica Neue" charset="0"/>
          </a:defRPr>
        </a:defPPr>
      </a:lstStyle>
    </a:txDef>
  </a:objectDefaults>
  <a:extraClrSchemeLst>
    <a:extraClrScheme>
      <a:clrScheme name="OGC_PowerPoint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GC_PowerPoint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GC_PowerPoint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GC_PowerPoint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GC_PowerPoin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GC_PowerPoin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GC_PowerPoin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OGC Template.potx</Template>
  <TotalTime>4</TotalTime>
  <Words>1683</Words>
  <Application>Microsoft Macintosh PowerPoint</Application>
  <PresentationFormat>On-screen Show (4:3)</PresentationFormat>
  <Paragraphs>243</Paragraphs>
  <Slides>44</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ＭＳ Ｐゴシック</vt:lpstr>
      <vt:lpstr>ＭＳ Ｐゴシック</vt:lpstr>
      <vt:lpstr>Arial</vt:lpstr>
      <vt:lpstr>Arial Black</vt:lpstr>
      <vt:lpstr>Arial Narrow</vt:lpstr>
      <vt:lpstr>Calibri</vt:lpstr>
      <vt:lpstr>Calibri Light</vt:lpstr>
      <vt:lpstr>CG Times</vt:lpstr>
      <vt:lpstr>Helvetica Light</vt:lpstr>
      <vt:lpstr>Helvetica Neue Light</vt:lpstr>
      <vt:lpstr>Times New Roman</vt:lpstr>
      <vt:lpstr>Verdana</vt:lpstr>
      <vt:lpstr>Wingdings</vt:lpstr>
      <vt:lpstr>OGC_PowerPoint_Template</vt:lpstr>
      <vt:lpstr>Earth Observation Exploitation Platform Hackathon 2018</vt:lpstr>
      <vt:lpstr>Agenda</vt:lpstr>
      <vt:lpstr>Why we are here today?</vt:lpstr>
      <vt:lpstr>Admin</vt:lpstr>
      <vt:lpstr>Patent Call</vt:lpstr>
      <vt:lpstr>Who is who and why are you here</vt:lpstr>
      <vt:lpstr>Admin</vt:lpstr>
      <vt:lpstr>Master Schedule</vt:lpstr>
      <vt:lpstr>PowerPoint Presentation</vt:lpstr>
      <vt:lpstr>PowerPoint Presentation</vt:lpstr>
      <vt:lpstr>PowerPoint Presentation</vt:lpstr>
      <vt:lpstr>PowerPoint Presentation</vt:lpstr>
      <vt:lpstr>Future Work</vt:lpstr>
      <vt:lpstr>What we want to do -1</vt:lpstr>
      <vt:lpstr>What we want to do -2</vt:lpstr>
      <vt:lpstr>3 Steps Process</vt:lpstr>
      <vt:lpstr>1st Step: Application Package Definition</vt:lpstr>
      <vt:lpstr>2nd Step: ADES Setup</vt:lpstr>
      <vt:lpstr>2nd Step</vt:lpstr>
      <vt:lpstr>3rd Step: Deployment &amp; Execution</vt:lpstr>
      <vt:lpstr>Decision points</vt:lpstr>
      <vt:lpstr>SNAP Application 1/2</vt:lpstr>
      <vt:lpstr>SNAP Application 2/2</vt:lpstr>
      <vt:lpstr>Application Data for the Hackathon</vt:lpstr>
      <vt:lpstr>IPT Poland Cloud overview</vt:lpstr>
      <vt:lpstr>IPT set-up for EOEP hackathon</vt:lpstr>
      <vt:lpstr>AWS</vt:lpstr>
      <vt:lpstr>Cloud Sigma</vt:lpstr>
      <vt:lpstr>OGC EOEP Hackathon</vt:lpstr>
      <vt:lpstr>Use Case</vt:lpstr>
      <vt:lpstr>Northwest Territories</vt:lpstr>
      <vt:lpstr>Northwest Territories</vt:lpstr>
      <vt:lpstr>Data</vt:lpstr>
      <vt:lpstr>Data</vt:lpstr>
      <vt:lpstr>The “Process”</vt:lpstr>
      <vt:lpstr>Outputs can then be used to detect fire scars</vt:lpstr>
      <vt:lpstr>BorealCloud</vt:lpstr>
      <vt:lpstr>What is OpenStack?</vt:lpstr>
      <vt:lpstr>OpenStack</vt:lpstr>
      <vt:lpstr>BorealCloud</vt:lpstr>
      <vt:lpstr>BorealCloud</vt:lpstr>
      <vt:lpstr>BorealCloud</vt:lpstr>
      <vt:lpstr>More info…</vt:lpstr>
      <vt:lpstr>PowerPoint Presentation</vt:lpstr>
    </vt:vector>
  </TitlesOfParts>
  <Manager/>
  <Company>OGC</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BiDS Slides Ingo Simonis</dc:title>
  <dc:subject/>
  <dc:creator>Ingo Simonis</dc:creator>
  <cp:keywords/>
  <dc:description/>
  <cp:lastModifiedBy>Ingo Simonis</cp:lastModifiedBy>
  <cp:revision>826</cp:revision>
  <cp:lastPrinted>2003-02-03T21:59:32Z</cp:lastPrinted>
  <dcterms:created xsi:type="dcterms:W3CDTF">2009-10-20T16:54:31Z</dcterms:created>
  <dcterms:modified xsi:type="dcterms:W3CDTF">2018-03-22T07:46:04Z</dcterms:modified>
  <cp:category/>
</cp:coreProperties>
</file>